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7EC4AB7-46BA-4C48-8E3E-3AAE6072564C}">
  <a:tblStyle styleId="{17EC4AB7-46BA-4C48-8E3E-3AAE607256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g(x) = h</a:t>
            </a:r>
            <a:r>
              <a:rPr baseline="-25000" lang="en"/>
              <a:t>1</a:t>
            </a:r>
            <a:r>
              <a:rPr lang="en"/>
              <a:t>(x) + i * h</a:t>
            </a:r>
            <a:r>
              <a:rPr baseline="-25000" lang="en"/>
              <a:t>2</a:t>
            </a:r>
            <a:r>
              <a:rPr lang="en"/>
              <a:t>(x)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https://github.com/oudalab/mms/blob/master/cms_topn.c#L397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ACL’s: Describes who can access the data. (if a single file is the data set = simple. If multiple files with different policies is data set = complex)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IAM: Describes who, how, and when the data can be accessed.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Friend-based sharing: The owner of the resource can create groups of friends to define sharing.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BitTorrent: Can limit / throttle the sharing of resources.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Advertisements: Advertisers can share data through a medium according to various demographics.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Shape 4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Shape 4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policy may expire, so a expression that was true may no longer be true.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Shape 4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insert the policy element that corresponds to the new element’s primary key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mms.add(primarky_key, policy_string)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Shape 5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Shape 5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BF check for element in set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CMS check for element frequency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MMS retrieves the </a:t>
            </a:r>
            <a:r>
              <a:rPr lang="en"/>
              <a:t>element's</a:t>
            </a:r>
            <a:r>
              <a:rPr lang="en"/>
              <a:t> policy string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Shape 5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Shape 5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Shape 5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Shape 6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Shape 6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Shape 6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Shape 6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Shape 6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Shape 6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Shape 6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Shape 6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Shape 6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●In the maritime industry: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○ ship owners purchase ships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○The ship owners lease those ships out to ship operators to use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○Shipping companies like freight movers will contract with the operators to get freights moved.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○People who on products on these ships would like to know the ship, the freight, the destination of the ship etc.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○The ship operators can then hire management companies who then find a crew to work the ship and the docks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○Each group needs insurance companies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○There are several other players in such an ecosystem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Shape 6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Shape 6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Shape 7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Shape 7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Shape 7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Shape 7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Extra 1’s doesn’t necessarily mean oversharing. If you already have a set of condition that are anded together, you still have to evaluate the policies. A false positive is when you accidently get a one that ends up evaluating to true and you had all zeros to start with.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If each data item is sensitive, it should be encrypted and the key must be retrieved via a policy lookuip. This is a practice in a large tech organization.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Shape 7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Extra 1’s doesn’t necessarily mean oversharing. If you already have a set of condition that are anded together, you still have to evaluate the policies. A false positive is when you accidently get a one that ends up evaluating to true and you had all zeros to start with.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If each data item is sensitive, it should be encrypted and the key must be retrieved via a policy lookup. This is a practice in a large tech organization.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Shape 7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Extra 1’s doesn’t necessarily mean oversharing. If you already have a set of condition that are anded together, you still have to evaluate the policies. A false positive is when you accidently get a one that ends up evaluating to true and you had all zeros to start with.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If each data item is sensitive, it should be encrypted and the key must be retrieved via a policy lookup. This is a practice in a large tech organization.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Shape 7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Shape 7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Shape 7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Shape 7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Shape 7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Shape 7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Shape 7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Shape 7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900115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648200" y="900115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3" type="body"/>
          </p:nvPr>
        </p:nvSpPr>
        <p:spPr>
          <a:xfrm>
            <a:off x="4645032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4" type="body"/>
          </p:nvPr>
        </p:nvSpPr>
        <p:spPr>
          <a:xfrm>
            <a:off x="4645032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7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575050" y="204791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457207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792288" y="4025506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6012656" y="771527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1821656" y="-1209673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s://github.com/oudalab/mms" TargetMode="External"/><Relationship Id="rId4" Type="http://schemas.openxmlformats.org/officeDocument/2006/relationships/image" Target="../media/image1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7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7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7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7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8.jpg"/><Relationship Id="rId6" Type="http://schemas.openxmlformats.org/officeDocument/2006/relationships/image" Target="../media/image9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hyperlink" Target="http://cliparting.com/wp-content/uploads/2016/10/Young-person-clipart-kid.gif" TargetMode="External"/><Relationship Id="rId4" Type="http://schemas.openxmlformats.org/officeDocument/2006/relationships/hyperlink" Target="https://maxcdn.icons8.com/Share/icon/Data//database1600.png" TargetMode="External"/><Relationship Id="rId9" Type="http://schemas.openxmlformats.org/officeDocument/2006/relationships/hyperlink" Target="https://raw.githubusercontent.com/docker-library/docs/01c12653951b2fe592c1f93a13b4e289ada0e3a1/postgres/logo.png" TargetMode="External"/><Relationship Id="rId5" Type="http://schemas.openxmlformats.org/officeDocument/2006/relationships/hyperlink" Target="http://cliparting.com/wp-content/uploads/2017/01/Free-clip-art-doctor-clipartfest.jpeg" TargetMode="External"/><Relationship Id="rId6" Type="http://schemas.openxmlformats.org/officeDocument/2006/relationships/hyperlink" Target="https://upload.wikimedia.org/wikipedia/commons/thumb/3/36/Two_red_dice_01.svg/2000px-Two_red_dice_01.svg.png" TargetMode="External"/><Relationship Id="rId7" Type="http://schemas.openxmlformats.org/officeDocument/2006/relationships/hyperlink" Target="https://en.wikipedia.org/wiki/Bloom_filter#/media/File:Bloom_filter.svg" TargetMode="External"/><Relationship Id="rId8" Type="http://schemas.openxmlformats.org/officeDocument/2006/relationships/hyperlink" Target="https://i.stack.imgur.com/uh3NR.png" TargetMode="Externa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>
            <a:off x="311708" y="296467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Towards Managing Complex Data Sharing Policies with the Min Mask Sketch</a:t>
            </a:r>
            <a:endParaRPr sz="3400"/>
          </a:p>
        </p:txBody>
      </p:sp>
      <p:sp>
        <p:nvSpPr>
          <p:cNvPr id="130" name="Shape 130"/>
          <p:cNvSpPr txBox="1"/>
          <p:nvPr>
            <p:ph idx="1" type="subTitle"/>
          </p:nvPr>
        </p:nvSpPr>
        <p:spPr>
          <a:xfrm>
            <a:off x="311700" y="2386017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Stephen Smart &amp; Christan Grant</a:t>
            </a:r>
            <a:endParaRPr sz="2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IRI 2017</a:t>
            </a:r>
            <a:endParaRPr sz="2000"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474" y="3071303"/>
            <a:ext cx="1159800" cy="134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1759" y="3139777"/>
            <a:ext cx="1159800" cy="1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store this policy metadata more efficiently?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Probabilistic Data Structures</a:t>
            </a:r>
            <a:endParaRPr/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311700" y="1152475"/>
            <a:ext cx="8520600" cy="19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Sacrifice a small amount of accuracy in exchange for space efficiency.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Can answer queries about the data without needing to store the entire data set.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Examples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Bloom Filter</a:t>
            </a:r>
            <a:endParaRPr>
              <a:solidFill>
                <a:srgbClr val="434343"/>
              </a:solidFill>
            </a:endParaRPr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Count Min Sketch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descr="dice.png"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0876" y="2720600"/>
            <a:ext cx="2443825" cy="1566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6031600" y="3176988"/>
            <a:ext cx="4686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+</a:t>
            </a:r>
            <a:endParaRPr b="1" sz="3600"/>
          </a:p>
        </p:txBody>
      </p:sp>
      <p:pic>
        <p:nvPicPr>
          <p:cNvPr descr="data.png"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7100" y="2651025"/>
            <a:ext cx="1705624" cy="170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Bloom Filter</a:t>
            </a:r>
            <a:endParaRPr/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Probabilistic data structure that is used to test whether an element is a member of a data set.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Uses an array of bits and a collection of hash functions.</a:t>
            </a:r>
            <a:endParaRPr>
              <a:solidFill>
                <a:srgbClr val="434343"/>
              </a:solidFill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Conceived by Burton Howard Bloom in 1970.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it Work?</a:t>
            </a:r>
            <a:endParaRPr/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311700" y="1152475"/>
            <a:ext cx="8520600" cy="15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Initialization: </a:t>
            </a:r>
            <a:endParaRPr sz="1800">
              <a:solidFill>
                <a:srgbClr val="434343"/>
              </a:solidFill>
            </a:endParaRPr>
          </a:p>
        </p:txBody>
      </p:sp>
      <p:graphicFrame>
        <p:nvGraphicFramePr>
          <p:cNvPr id="238" name="Shape 238"/>
          <p:cNvGraphicFramePr/>
          <p:nvPr/>
        </p:nvGraphicFramePr>
        <p:xfrm>
          <a:off x="952500" y="36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39" name="Shape 239"/>
          <p:cNvSpPr txBox="1"/>
          <p:nvPr/>
        </p:nvSpPr>
        <p:spPr>
          <a:xfrm>
            <a:off x="3766350" y="3344450"/>
            <a:ext cx="161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Bloom Filter</a:t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it Work?</a:t>
            </a:r>
            <a:endParaRPr/>
          </a:p>
        </p:txBody>
      </p:sp>
      <p:graphicFrame>
        <p:nvGraphicFramePr>
          <p:cNvPr id="245" name="Shape 245"/>
          <p:cNvGraphicFramePr/>
          <p:nvPr/>
        </p:nvGraphicFramePr>
        <p:xfrm>
          <a:off x="952500" y="36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46" name="Shape 246"/>
          <p:cNvSpPr txBox="1"/>
          <p:nvPr/>
        </p:nvSpPr>
        <p:spPr>
          <a:xfrm>
            <a:off x="3766350" y="3344450"/>
            <a:ext cx="161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Bloom Filter</a:t>
            </a:r>
            <a:endParaRPr b="1"/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311700" y="1152475"/>
            <a:ext cx="8520600" cy="15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Initialization: </a:t>
            </a:r>
            <a:endParaRPr>
              <a:solidFill>
                <a:srgbClr val="434343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</a:pPr>
            <a:r>
              <a:rPr lang="en" sz="1800">
                <a:solidFill>
                  <a:srgbClr val="434343"/>
                </a:solidFill>
              </a:rPr>
              <a:t>Set each bit in the array to 0.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</a:pPr>
            <a:r>
              <a:rPr lang="en" sz="1800">
                <a:solidFill>
                  <a:srgbClr val="434343"/>
                </a:solidFill>
              </a:rPr>
              <a:t>Create k hash functions using technique from Kirsch et. al 2005 </a:t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Bloom Filter: Inserting</a:t>
            </a:r>
            <a:endParaRPr/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311700" y="1152475"/>
            <a:ext cx="8520600" cy="5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Insert an element, X.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Let </a:t>
            </a:r>
            <a:r>
              <a:rPr i="1" lang="en">
                <a:solidFill>
                  <a:srgbClr val="434343"/>
                </a:solidFill>
              </a:rPr>
              <a:t>k</a:t>
            </a:r>
            <a:r>
              <a:rPr lang="en">
                <a:solidFill>
                  <a:srgbClr val="434343"/>
                </a:solidFill>
              </a:rPr>
              <a:t> = 3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254" name="Shape 254"/>
          <p:cNvGraphicFramePr/>
          <p:nvPr/>
        </p:nvGraphicFramePr>
        <p:xfrm>
          <a:off x="952500" y="36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55" name="Shape 255"/>
          <p:cNvSpPr txBox="1"/>
          <p:nvPr/>
        </p:nvSpPr>
        <p:spPr>
          <a:xfrm>
            <a:off x="3766350" y="3344450"/>
            <a:ext cx="161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Bloom Filter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Bloom Filter: Inserting</a:t>
            </a:r>
            <a:endParaRPr/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311700" y="1152475"/>
            <a:ext cx="8520600" cy="1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Insert an element, X.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Let </a:t>
            </a:r>
            <a:r>
              <a:rPr i="1" lang="en">
                <a:solidFill>
                  <a:srgbClr val="434343"/>
                </a:solidFill>
              </a:rPr>
              <a:t>k</a:t>
            </a:r>
            <a:r>
              <a:rPr lang="en">
                <a:solidFill>
                  <a:srgbClr val="434343"/>
                </a:solidFill>
              </a:rPr>
              <a:t> = 3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h</a:t>
            </a:r>
            <a:r>
              <a:rPr baseline="-25000" lang="en">
                <a:solidFill>
                  <a:srgbClr val="000000"/>
                </a:solidFill>
              </a:rPr>
              <a:t>1</a:t>
            </a:r>
            <a:r>
              <a:rPr lang="en">
                <a:solidFill>
                  <a:srgbClr val="000000"/>
                </a:solidFill>
              </a:rPr>
              <a:t>(X) = 7</a:t>
            </a:r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262" name="Shape 262"/>
          <p:cNvGraphicFramePr/>
          <p:nvPr/>
        </p:nvGraphicFramePr>
        <p:xfrm>
          <a:off x="952500" y="36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63" name="Shape 263"/>
          <p:cNvSpPr txBox="1"/>
          <p:nvPr/>
        </p:nvSpPr>
        <p:spPr>
          <a:xfrm>
            <a:off x="3766350" y="3344450"/>
            <a:ext cx="161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Bloom Filter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Bloom Filter: Inserting</a:t>
            </a:r>
            <a:endParaRPr/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311700" y="1152475"/>
            <a:ext cx="8520600" cy="1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Insert an element, X.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Let </a:t>
            </a:r>
            <a:r>
              <a:rPr i="1" lang="en">
                <a:solidFill>
                  <a:srgbClr val="434343"/>
                </a:solidFill>
              </a:rPr>
              <a:t>k</a:t>
            </a:r>
            <a:r>
              <a:rPr lang="en">
                <a:solidFill>
                  <a:srgbClr val="434343"/>
                </a:solidFill>
              </a:rPr>
              <a:t> = 3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1</a:t>
            </a:r>
            <a:r>
              <a:rPr lang="en">
                <a:solidFill>
                  <a:srgbClr val="434343"/>
                </a:solidFill>
              </a:rPr>
              <a:t>(X) = 7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2</a:t>
            </a:r>
            <a:r>
              <a:rPr lang="en">
                <a:solidFill>
                  <a:srgbClr val="434343"/>
                </a:solidFill>
              </a:rPr>
              <a:t>(X) = 2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270" name="Shape 270"/>
          <p:cNvGraphicFramePr/>
          <p:nvPr/>
        </p:nvGraphicFramePr>
        <p:xfrm>
          <a:off x="952500" y="36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71" name="Shape 271"/>
          <p:cNvSpPr txBox="1"/>
          <p:nvPr/>
        </p:nvSpPr>
        <p:spPr>
          <a:xfrm>
            <a:off x="3766350" y="3344450"/>
            <a:ext cx="161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Bloom Filter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Bloom Filter: Inserting</a:t>
            </a:r>
            <a:endParaRPr/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311700" y="1152475"/>
            <a:ext cx="8520600" cy="1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Insert an element, X.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Let </a:t>
            </a:r>
            <a:r>
              <a:rPr i="1" lang="en">
                <a:solidFill>
                  <a:srgbClr val="434343"/>
                </a:solidFill>
              </a:rPr>
              <a:t>k</a:t>
            </a:r>
            <a:r>
              <a:rPr lang="en">
                <a:solidFill>
                  <a:srgbClr val="434343"/>
                </a:solidFill>
              </a:rPr>
              <a:t> = 3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h</a:t>
            </a:r>
            <a:r>
              <a:rPr baseline="-25000" lang="en">
                <a:solidFill>
                  <a:srgbClr val="000000"/>
                </a:solidFill>
              </a:rPr>
              <a:t>1</a:t>
            </a:r>
            <a:r>
              <a:rPr lang="en">
                <a:solidFill>
                  <a:srgbClr val="000000"/>
                </a:solidFill>
              </a:rPr>
              <a:t>(X) = 7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h</a:t>
            </a:r>
            <a:r>
              <a:rPr baseline="-25000" lang="en">
                <a:solidFill>
                  <a:srgbClr val="000000"/>
                </a:solidFill>
              </a:rPr>
              <a:t>2</a:t>
            </a:r>
            <a:r>
              <a:rPr lang="en">
                <a:solidFill>
                  <a:srgbClr val="000000"/>
                </a:solidFill>
              </a:rPr>
              <a:t>(X) = 2</a:t>
            </a:r>
            <a:endParaRPr>
              <a:solidFill>
                <a:srgbClr val="000000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h</a:t>
            </a:r>
            <a:r>
              <a:rPr baseline="-25000" lang="en">
                <a:solidFill>
                  <a:srgbClr val="000000"/>
                </a:solidFill>
              </a:rPr>
              <a:t>3</a:t>
            </a:r>
            <a:r>
              <a:rPr lang="en">
                <a:solidFill>
                  <a:srgbClr val="000000"/>
                </a:solidFill>
              </a:rPr>
              <a:t>(X) = 11</a:t>
            </a:r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278" name="Shape 278"/>
          <p:cNvGraphicFramePr/>
          <p:nvPr/>
        </p:nvGraphicFramePr>
        <p:xfrm>
          <a:off x="952500" y="36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79" name="Shape 279"/>
          <p:cNvSpPr txBox="1"/>
          <p:nvPr/>
        </p:nvSpPr>
        <p:spPr>
          <a:xfrm>
            <a:off x="3766350" y="3344450"/>
            <a:ext cx="161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Bloom Filter</a:t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Bloom Filter: Inserting</a:t>
            </a:r>
            <a:endParaRPr/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311700" y="1152475"/>
            <a:ext cx="8520600" cy="1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Insert an element, X.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Let </a:t>
            </a:r>
            <a:r>
              <a:rPr i="1" lang="en">
                <a:solidFill>
                  <a:srgbClr val="434343"/>
                </a:solidFill>
              </a:rPr>
              <a:t>k</a:t>
            </a:r>
            <a:r>
              <a:rPr lang="en">
                <a:solidFill>
                  <a:srgbClr val="434343"/>
                </a:solidFill>
              </a:rPr>
              <a:t> = 3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1</a:t>
            </a:r>
            <a:r>
              <a:rPr lang="en">
                <a:solidFill>
                  <a:srgbClr val="434343"/>
                </a:solidFill>
              </a:rPr>
              <a:t>(X) = 7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2</a:t>
            </a:r>
            <a:r>
              <a:rPr lang="en">
                <a:solidFill>
                  <a:srgbClr val="434343"/>
                </a:solidFill>
              </a:rPr>
              <a:t>(X) = 2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3</a:t>
            </a:r>
            <a:r>
              <a:rPr lang="en">
                <a:solidFill>
                  <a:srgbClr val="434343"/>
                </a:solidFill>
              </a:rPr>
              <a:t>(X) = 11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Each hash value corresponds to an index </a:t>
            </a:r>
            <a:r>
              <a:rPr lang="en">
                <a:solidFill>
                  <a:srgbClr val="434343"/>
                </a:solidFill>
              </a:rPr>
              <a:t>in the array of bits.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286" name="Shape 286"/>
          <p:cNvGraphicFramePr/>
          <p:nvPr/>
        </p:nvGraphicFramePr>
        <p:xfrm>
          <a:off x="952500" y="36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87" name="Shape 287"/>
          <p:cNvSpPr txBox="1"/>
          <p:nvPr/>
        </p:nvSpPr>
        <p:spPr>
          <a:xfrm>
            <a:off x="3766350" y="3344450"/>
            <a:ext cx="161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Bloom Filter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</a:t>
            </a:r>
            <a:r>
              <a:rPr lang="en"/>
              <a:t>data sharing policies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Bloom Filter: Inserting</a:t>
            </a:r>
            <a:endParaRPr/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311700" y="1152475"/>
            <a:ext cx="8520600" cy="1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Insert an element, X.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Let </a:t>
            </a:r>
            <a:r>
              <a:rPr i="1" lang="en">
                <a:solidFill>
                  <a:srgbClr val="434343"/>
                </a:solidFill>
              </a:rPr>
              <a:t>k</a:t>
            </a:r>
            <a:r>
              <a:rPr lang="en">
                <a:solidFill>
                  <a:srgbClr val="434343"/>
                </a:solidFill>
              </a:rPr>
              <a:t> = 3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1</a:t>
            </a:r>
            <a:r>
              <a:rPr lang="en">
                <a:solidFill>
                  <a:srgbClr val="434343"/>
                </a:solidFill>
              </a:rPr>
              <a:t>(X) = 7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2</a:t>
            </a:r>
            <a:r>
              <a:rPr lang="en">
                <a:solidFill>
                  <a:srgbClr val="434343"/>
                </a:solidFill>
              </a:rPr>
              <a:t>(X) = 2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3</a:t>
            </a:r>
            <a:r>
              <a:rPr lang="en">
                <a:solidFill>
                  <a:srgbClr val="434343"/>
                </a:solidFill>
              </a:rPr>
              <a:t>(X) = 11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Each hash value corresponds to an index </a:t>
            </a:r>
            <a:r>
              <a:rPr lang="en">
                <a:solidFill>
                  <a:srgbClr val="434343"/>
                </a:solidFill>
              </a:rPr>
              <a:t>in the array of bits.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For each index calculated above, set the associated bit to 1.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294" name="Shape 294"/>
          <p:cNvGraphicFramePr/>
          <p:nvPr/>
        </p:nvGraphicFramePr>
        <p:xfrm>
          <a:off x="952500" y="36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95" name="Shape 295"/>
          <p:cNvSpPr txBox="1"/>
          <p:nvPr/>
        </p:nvSpPr>
        <p:spPr>
          <a:xfrm>
            <a:off x="3766350" y="3344450"/>
            <a:ext cx="161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Bloom Filter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Bloom Filter: Inserting</a:t>
            </a:r>
            <a:endParaRPr/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311700" y="1152475"/>
            <a:ext cx="8520600" cy="1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Insert an element, X.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Let </a:t>
            </a:r>
            <a:r>
              <a:rPr i="1" lang="en">
                <a:solidFill>
                  <a:srgbClr val="434343"/>
                </a:solidFill>
              </a:rPr>
              <a:t>k</a:t>
            </a:r>
            <a:r>
              <a:rPr lang="en">
                <a:solidFill>
                  <a:srgbClr val="434343"/>
                </a:solidFill>
              </a:rPr>
              <a:t> = 3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1</a:t>
            </a:r>
            <a:r>
              <a:rPr lang="en">
                <a:solidFill>
                  <a:srgbClr val="434343"/>
                </a:solidFill>
              </a:rPr>
              <a:t>(X) = 7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2</a:t>
            </a:r>
            <a:r>
              <a:rPr lang="en">
                <a:solidFill>
                  <a:srgbClr val="434343"/>
                </a:solidFill>
              </a:rPr>
              <a:t>(X) = 2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3</a:t>
            </a:r>
            <a:r>
              <a:rPr lang="en">
                <a:solidFill>
                  <a:srgbClr val="434343"/>
                </a:solidFill>
              </a:rPr>
              <a:t>(X) = 11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Each hash value corresponds to an index </a:t>
            </a:r>
            <a:r>
              <a:rPr lang="en">
                <a:solidFill>
                  <a:srgbClr val="434343"/>
                </a:solidFill>
              </a:rPr>
              <a:t>in the array of bits.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For each index calculated above, set the associated bit to 1.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302" name="Shape 302"/>
          <p:cNvGraphicFramePr/>
          <p:nvPr/>
        </p:nvGraphicFramePr>
        <p:xfrm>
          <a:off x="952500" y="36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03" name="Shape 303"/>
          <p:cNvSpPr txBox="1"/>
          <p:nvPr/>
        </p:nvSpPr>
        <p:spPr>
          <a:xfrm>
            <a:off x="3766350" y="3344450"/>
            <a:ext cx="161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Bloom Filter</a:t>
            </a:r>
            <a:endParaRPr b="1"/>
          </a:p>
        </p:txBody>
      </p:sp>
      <p:cxnSp>
        <p:nvCxnSpPr>
          <p:cNvPr id="304" name="Shape 304"/>
          <p:cNvCxnSpPr/>
          <p:nvPr/>
        </p:nvCxnSpPr>
        <p:spPr>
          <a:xfrm rot="10800000">
            <a:off x="4572012" y="4113031"/>
            <a:ext cx="0" cy="299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5" name="Shape 305"/>
          <p:cNvSpPr txBox="1"/>
          <p:nvPr/>
        </p:nvSpPr>
        <p:spPr>
          <a:xfrm>
            <a:off x="4441650" y="4344900"/>
            <a:ext cx="2607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Bloom Filter: Inserting</a:t>
            </a:r>
            <a:endParaRPr/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311700" y="1152475"/>
            <a:ext cx="8520600" cy="1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Insert an element, X.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Let </a:t>
            </a:r>
            <a:r>
              <a:rPr i="1" lang="en">
                <a:solidFill>
                  <a:srgbClr val="434343"/>
                </a:solidFill>
              </a:rPr>
              <a:t>k</a:t>
            </a:r>
            <a:r>
              <a:rPr lang="en">
                <a:solidFill>
                  <a:srgbClr val="434343"/>
                </a:solidFill>
              </a:rPr>
              <a:t> = 3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1</a:t>
            </a:r>
            <a:r>
              <a:rPr lang="en">
                <a:solidFill>
                  <a:srgbClr val="434343"/>
                </a:solidFill>
              </a:rPr>
              <a:t>(X) = 7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2</a:t>
            </a:r>
            <a:r>
              <a:rPr lang="en">
                <a:solidFill>
                  <a:srgbClr val="434343"/>
                </a:solidFill>
              </a:rPr>
              <a:t>(X) = 2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3</a:t>
            </a:r>
            <a:r>
              <a:rPr lang="en">
                <a:solidFill>
                  <a:srgbClr val="434343"/>
                </a:solidFill>
              </a:rPr>
              <a:t>(X) = 11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Each hash value corresponds to an index </a:t>
            </a:r>
            <a:r>
              <a:rPr lang="en">
                <a:solidFill>
                  <a:srgbClr val="434343"/>
                </a:solidFill>
              </a:rPr>
              <a:t>in the array of bits.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For each index calculated above, set the associated bit to 1.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312" name="Shape 312"/>
          <p:cNvGraphicFramePr/>
          <p:nvPr/>
        </p:nvGraphicFramePr>
        <p:xfrm>
          <a:off x="952500" y="36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13" name="Shape 313"/>
          <p:cNvSpPr txBox="1"/>
          <p:nvPr/>
        </p:nvSpPr>
        <p:spPr>
          <a:xfrm>
            <a:off x="3766350" y="3344450"/>
            <a:ext cx="161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Bloom Filter</a:t>
            </a:r>
            <a:endParaRPr b="1"/>
          </a:p>
        </p:txBody>
      </p:sp>
      <p:cxnSp>
        <p:nvCxnSpPr>
          <p:cNvPr id="314" name="Shape 314"/>
          <p:cNvCxnSpPr/>
          <p:nvPr/>
        </p:nvCxnSpPr>
        <p:spPr>
          <a:xfrm rot="10800000">
            <a:off x="2157356" y="4113031"/>
            <a:ext cx="0" cy="299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5" name="Shape 315"/>
          <p:cNvSpPr txBox="1"/>
          <p:nvPr/>
        </p:nvSpPr>
        <p:spPr>
          <a:xfrm>
            <a:off x="2015696" y="4356203"/>
            <a:ext cx="2607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Bloom Filter: Inserting</a:t>
            </a:r>
            <a:endParaRPr/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311700" y="1152475"/>
            <a:ext cx="8520600" cy="1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Insert an element, X.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Let </a:t>
            </a:r>
            <a:r>
              <a:rPr i="1" lang="en">
                <a:solidFill>
                  <a:srgbClr val="434343"/>
                </a:solidFill>
              </a:rPr>
              <a:t>k</a:t>
            </a:r>
            <a:r>
              <a:rPr lang="en">
                <a:solidFill>
                  <a:srgbClr val="434343"/>
                </a:solidFill>
              </a:rPr>
              <a:t> = 3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1</a:t>
            </a:r>
            <a:r>
              <a:rPr lang="en">
                <a:solidFill>
                  <a:srgbClr val="434343"/>
                </a:solidFill>
              </a:rPr>
              <a:t>(X) = 7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2</a:t>
            </a:r>
            <a:r>
              <a:rPr lang="en">
                <a:solidFill>
                  <a:srgbClr val="434343"/>
                </a:solidFill>
              </a:rPr>
              <a:t>(X) = 2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3</a:t>
            </a:r>
            <a:r>
              <a:rPr lang="en">
                <a:solidFill>
                  <a:srgbClr val="434343"/>
                </a:solidFill>
              </a:rPr>
              <a:t>(X) = 11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Each hash value corresponds to an index in the array of bits.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For each index calculated above, set the associated bit to 1.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322" name="Shape 322"/>
          <p:cNvGraphicFramePr/>
          <p:nvPr/>
        </p:nvGraphicFramePr>
        <p:xfrm>
          <a:off x="952500" y="36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23" name="Shape 323"/>
          <p:cNvSpPr txBox="1"/>
          <p:nvPr/>
        </p:nvSpPr>
        <p:spPr>
          <a:xfrm>
            <a:off x="3766350" y="3344450"/>
            <a:ext cx="161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Bloom Filter</a:t>
            </a:r>
            <a:endParaRPr b="1"/>
          </a:p>
        </p:txBody>
      </p:sp>
      <p:cxnSp>
        <p:nvCxnSpPr>
          <p:cNvPr id="324" name="Shape 324"/>
          <p:cNvCxnSpPr/>
          <p:nvPr/>
        </p:nvCxnSpPr>
        <p:spPr>
          <a:xfrm rot="10800000">
            <a:off x="6506987" y="4113031"/>
            <a:ext cx="0" cy="299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5" name="Shape 325"/>
          <p:cNvSpPr txBox="1"/>
          <p:nvPr/>
        </p:nvSpPr>
        <p:spPr>
          <a:xfrm>
            <a:off x="6314375" y="4356203"/>
            <a:ext cx="3852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Bloom Filter: Querying</a:t>
            </a:r>
            <a:endParaRPr/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311700" y="1152475"/>
            <a:ext cx="8520600" cy="1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Query an element, W.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332" name="Shape 332"/>
          <p:cNvGraphicFramePr/>
          <p:nvPr/>
        </p:nvGraphicFramePr>
        <p:xfrm>
          <a:off x="952500" y="36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33" name="Shape 333"/>
          <p:cNvSpPr txBox="1"/>
          <p:nvPr/>
        </p:nvSpPr>
        <p:spPr>
          <a:xfrm>
            <a:off x="3766350" y="3344450"/>
            <a:ext cx="161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Bloom Filter</a:t>
            </a:r>
            <a:endParaRPr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Bloom Filter: Querying</a:t>
            </a:r>
            <a:endParaRPr/>
          </a:p>
        </p:txBody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311700" y="1152475"/>
            <a:ext cx="8520600" cy="1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Query an element, W.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Hash W using all </a:t>
            </a:r>
            <a:r>
              <a:rPr i="1" lang="en">
                <a:solidFill>
                  <a:srgbClr val="434343"/>
                </a:solidFill>
              </a:rPr>
              <a:t>k</a:t>
            </a:r>
            <a:r>
              <a:rPr lang="en">
                <a:solidFill>
                  <a:srgbClr val="434343"/>
                </a:solidFill>
              </a:rPr>
              <a:t> hash functions.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340" name="Shape 340"/>
          <p:cNvGraphicFramePr/>
          <p:nvPr/>
        </p:nvGraphicFramePr>
        <p:xfrm>
          <a:off x="952500" y="36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41" name="Shape 341"/>
          <p:cNvSpPr txBox="1"/>
          <p:nvPr/>
        </p:nvSpPr>
        <p:spPr>
          <a:xfrm>
            <a:off x="3766350" y="3344450"/>
            <a:ext cx="161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Bloom Filter</a:t>
            </a:r>
            <a:endParaRPr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Bloom Filter: Querying</a:t>
            </a:r>
            <a:endParaRPr/>
          </a:p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311700" y="1152475"/>
            <a:ext cx="8520600" cy="1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Query an element, W.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Hash W using all </a:t>
            </a:r>
            <a:r>
              <a:rPr i="1" lang="en">
                <a:solidFill>
                  <a:srgbClr val="434343"/>
                </a:solidFill>
              </a:rPr>
              <a:t>k</a:t>
            </a:r>
            <a:r>
              <a:rPr lang="en">
                <a:solidFill>
                  <a:srgbClr val="434343"/>
                </a:solidFill>
              </a:rPr>
              <a:t> hash functions.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1</a:t>
            </a:r>
            <a:r>
              <a:rPr lang="en">
                <a:solidFill>
                  <a:srgbClr val="434343"/>
                </a:solidFill>
              </a:rPr>
              <a:t>(W) = 5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2</a:t>
            </a:r>
            <a:r>
              <a:rPr lang="en">
                <a:solidFill>
                  <a:srgbClr val="434343"/>
                </a:solidFill>
              </a:rPr>
              <a:t>(W) = 2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3</a:t>
            </a:r>
            <a:r>
              <a:rPr lang="en">
                <a:solidFill>
                  <a:srgbClr val="434343"/>
                </a:solidFill>
              </a:rPr>
              <a:t>(W) = 1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348" name="Shape 348"/>
          <p:cNvGraphicFramePr/>
          <p:nvPr/>
        </p:nvGraphicFramePr>
        <p:xfrm>
          <a:off x="952500" y="36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49" name="Shape 349"/>
          <p:cNvSpPr txBox="1"/>
          <p:nvPr/>
        </p:nvSpPr>
        <p:spPr>
          <a:xfrm>
            <a:off x="3766350" y="3344450"/>
            <a:ext cx="161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Bloom Filter</a:t>
            </a:r>
            <a:endParaRPr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Bloom Filter: Querying</a:t>
            </a:r>
            <a:endParaRPr/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311700" y="1152475"/>
            <a:ext cx="8520600" cy="1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Query an element, W.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Hash W using all </a:t>
            </a:r>
            <a:r>
              <a:rPr i="1" lang="en">
                <a:solidFill>
                  <a:srgbClr val="434343"/>
                </a:solidFill>
              </a:rPr>
              <a:t>k</a:t>
            </a:r>
            <a:r>
              <a:rPr lang="en">
                <a:solidFill>
                  <a:srgbClr val="434343"/>
                </a:solidFill>
              </a:rPr>
              <a:t> hash functions.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1</a:t>
            </a:r>
            <a:r>
              <a:rPr lang="en">
                <a:solidFill>
                  <a:srgbClr val="434343"/>
                </a:solidFill>
              </a:rPr>
              <a:t>(W) = 5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2</a:t>
            </a:r>
            <a:r>
              <a:rPr lang="en">
                <a:solidFill>
                  <a:srgbClr val="434343"/>
                </a:solidFill>
              </a:rPr>
              <a:t>(W) = 2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3</a:t>
            </a:r>
            <a:r>
              <a:rPr lang="en">
                <a:solidFill>
                  <a:srgbClr val="434343"/>
                </a:solidFill>
              </a:rPr>
              <a:t>(W) = 1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356" name="Shape 356"/>
          <p:cNvGraphicFramePr/>
          <p:nvPr/>
        </p:nvGraphicFramePr>
        <p:xfrm>
          <a:off x="952500" y="36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57" name="Shape 357"/>
          <p:cNvSpPr txBox="1"/>
          <p:nvPr/>
        </p:nvSpPr>
        <p:spPr>
          <a:xfrm>
            <a:off x="3766350" y="3344450"/>
            <a:ext cx="161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Bloom Filter</a:t>
            </a:r>
            <a:endParaRPr b="1"/>
          </a:p>
        </p:txBody>
      </p:sp>
      <p:cxnSp>
        <p:nvCxnSpPr>
          <p:cNvPr id="358" name="Shape 358"/>
          <p:cNvCxnSpPr/>
          <p:nvPr/>
        </p:nvCxnSpPr>
        <p:spPr>
          <a:xfrm rot="10800000">
            <a:off x="3612006" y="4103656"/>
            <a:ext cx="0" cy="299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9" name="Shape 359"/>
          <p:cNvCxnSpPr/>
          <p:nvPr/>
        </p:nvCxnSpPr>
        <p:spPr>
          <a:xfrm rot="10800000">
            <a:off x="2171700" y="4103656"/>
            <a:ext cx="0" cy="299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0" name="Shape 360"/>
          <p:cNvCxnSpPr/>
          <p:nvPr/>
        </p:nvCxnSpPr>
        <p:spPr>
          <a:xfrm rot="10800000">
            <a:off x="1677650" y="4103656"/>
            <a:ext cx="0" cy="299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1" name="Shape 361"/>
          <p:cNvSpPr txBox="1"/>
          <p:nvPr/>
        </p:nvSpPr>
        <p:spPr>
          <a:xfrm>
            <a:off x="1524691" y="4346828"/>
            <a:ext cx="2607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62" name="Shape 362"/>
          <p:cNvSpPr txBox="1"/>
          <p:nvPr/>
        </p:nvSpPr>
        <p:spPr>
          <a:xfrm>
            <a:off x="2041341" y="4346828"/>
            <a:ext cx="2607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63" name="Shape 363"/>
          <p:cNvSpPr txBox="1"/>
          <p:nvPr/>
        </p:nvSpPr>
        <p:spPr>
          <a:xfrm>
            <a:off x="3470337" y="4346828"/>
            <a:ext cx="2607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Bloom Filter: Querying</a:t>
            </a:r>
            <a:endParaRPr/>
          </a:p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311700" y="1152475"/>
            <a:ext cx="8520600" cy="1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If all bits are 1, W is said to exist in the set.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If all bits are </a:t>
            </a:r>
            <a:r>
              <a:rPr b="1" lang="en">
                <a:solidFill>
                  <a:srgbClr val="434343"/>
                </a:solidFill>
              </a:rPr>
              <a:t>not</a:t>
            </a:r>
            <a:r>
              <a:rPr lang="en">
                <a:solidFill>
                  <a:srgbClr val="434343"/>
                </a:solidFill>
              </a:rPr>
              <a:t> 1, W is said to not exist in the set.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370" name="Shape 370"/>
          <p:cNvGraphicFramePr/>
          <p:nvPr/>
        </p:nvGraphicFramePr>
        <p:xfrm>
          <a:off x="952500" y="36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71" name="Shape 371"/>
          <p:cNvSpPr txBox="1"/>
          <p:nvPr/>
        </p:nvSpPr>
        <p:spPr>
          <a:xfrm>
            <a:off x="3766350" y="3344450"/>
            <a:ext cx="161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Bloom Filter</a:t>
            </a:r>
            <a:endParaRPr b="1"/>
          </a:p>
        </p:txBody>
      </p:sp>
      <p:cxnSp>
        <p:nvCxnSpPr>
          <p:cNvPr id="372" name="Shape 372"/>
          <p:cNvCxnSpPr/>
          <p:nvPr/>
        </p:nvCxnSpPr>
        <p:spPr>
          <a:xfrm rot="10800000">
            <a:off x="3612006" y="4103656"/>
            <a:ext cx="0" cy="299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3" name="Shape 373"/>
          <p:cNvCxnSpPr/>
          <p:nvPr/>
        </p:nvCxnSpPr>
        <p:spPr>
          <a:xfrm rot="10800000">
            <a:off x="2171700" y="4103656"/>
            <a:ext cx="0" cy="299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4" name="Shape 374"/>
          <p:cNvCxnSpPr/>
          <p:nvPr/>
        </p:nvCxnSpPr>
        <p:spPr>
          <a:xfrm rot="10800000">
            <a:off x="1677650" y="4103656"/>
            <a:ext cx="0" cy="299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5" name="Shape 375"/>
          <p:cNvSpPr txBox="1"/>
          <p:nvPr/>
        </p:nvSpPr>
        <p:spPr>
          <a:xfrm>
            <a:off x="1524691" y="4346828"/>
            <a:ext cx="2607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76" name="Shape 376"/>
          <p:cNvSpPr txBox="1"/>
          <p:nvPr/>
        </p:nvSpPr>
        <p:spPr>
          <a:xfrm>
            <a:off x="2041341" y="4346828"/>
            <a:ext cx="2607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77" name="Shape 377"/>
          <p:cNvSpPr txBox="1"/>
          <p:nvPr/>
        </p:nvSpPr>
        <p:spPr>
          <a:xfrm>
            <a:off x="3470337" y="4346828"/>
            <a:ext cx="2607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Bloom Filter: False Positives</a:t>
            </a:r>
            <a:endParaRPr/>
          </a:p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311700" y="1152475"/>
            <a:ext cx="8520600" cy="1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Hash collisions can result in false positives.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384" name="Shape 384"/>
          <p:cNvGraphicFramePr/>
          <p:nvPr/>
        </p:nvGraphicFramePr>
        <p:xfrm>
          <a:off x="952500" y="36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85" name="Shape 385"/>
          <p:cNvSpPr txBox="1"/>
          <p:nvPr/>
        </p:nvSpPr>
        <p:spPr>
          <a:xfrm>
            <a:off x="3766350" y="3344450"/>
            <a:ext cx="161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Bloom Filter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What are</a:t>
            </a:r>
            <a:r>
              <a:rPr lang="en">
                <a:solidFill>
                  <a:srgbClr val="F3F3F3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data</a:t>
            </a:r>
            <a:r>
              <a:rPr lang="en">
                <a:solidFill>
                  <a:srgbClr val="F3F3F3"/>
                </a:solidFill>
              </a:rPr>
              <a:t> </a:t>
            </a:r>
            <a:r>
              <a:rPr lang="en"/>
              <a:t>sharing policies?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 sharing policy is a set of expressions that describe how, when, and what data can be accessed.</a:t>
            </a:r>
            <a:endParaRPr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Examples:</a:t>
            </a:r>
            <a:endParaRPr>
              <a:solidFill>
                <a:schemeClr val="dk1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ACL’s</a:t>
            </a:r>
            <a:endParaRPr>
              <a:solidFill>
                <a:schemeClr val="dk1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IAM (Amazon Web Services)</a:t>
            </a:r>
            <a:endParaRPr>
              <a:solidFill>
                <a:schemeClr val="dk1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Friend-based sharing</a:t>
            </a:r>
            <a:endParaRPr>
              <a:solidFill>
                <a:schemeClr val="dk1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BitTorrent / Distributed data networks</a:t>
            </a:r>
            <a:endParaRPr>
              <a:solidFill>
                <a:schemeClr val="dk1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Advertisements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Bloom Filter: False </a:t>
            </a:r>
            <a:r>
              <a:rPr lang="en"/>
              <a:t>Positives</a:t>
            </a:r>
            <a:endParaRPr/>
          </a:p>
        </p:txBody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311700" y="1152475"/>
            <a:ext cx="8520600" cy="1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Hash collisions can result in false positives.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="1" baseline="-25000" lang="en">
                <a:solidFill>
                  <a:srgbClr val="434343"/>
                </a:solidFill>
              </a:rPr>
              <a:t>2</a:t>
            </a:r>
            <a:r>
              <a:rPr lang="en">
                <a:solidFill>
                  <a:srgbClr val="434343"/>
                </a:solidFill>
              </a:rPr>
              <a:t>(W) collided with h</a:t>
            </a:r>
            <a:r>
              <a:rPr b="1" baseline="-25000" lang="en">
                <a:solidFill>
                  <a:srgbClr val="434343"/>
                </a:solidFill>
              </a:rPr>
              <a:t>2</a:t>
            </a:r>
            <a:r>
              <a:rPr lang="en">
                <a:solidFill>
                  <a:srgbClr val="434343"/>
                </a:solidFill>
              </a:rPr>
              <a:t>(X)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392" name="Shape 392"/>
          <p:cNvGraphicFramePr/>
          <p:nvPr/>
        </p:nvGraphicFramePr>
        <p:xfrm>
          <a:off x="952500" y="36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7E6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93" name="Shape 393"/>
          <p:cNvSpPr txBox="1"/>
          <p:nvPr/>
        </p:nvSpPr>
        <p:spPr>
          <a:xfrm>
            <a:off x="3766350" y="3344450"/>
            <a:ext cx="161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Bloom Filter</a:t>
            </a:r>
            <a:endParaRPr b="1"/>
          </a:p>
        </p:txBody>
      </p:sp>
      <p:cxnSp>
        <p:nvCxnSpPr>
          <p:cNvPr id="394" name="Shape 394"/>
          <p:cNvCxnSpPr/>
          <p:nvPr/>
        </p:nvCxnSpPr>
        <p:spPr>
          <a:xfrm rot="10800000">
            <a:off x="2171700" y="4103656"/>
            <a:ext cx="0" cy="299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5" name="Shape 395"/>
          <p:cNvSpPr txBox="1"/>
          <p:nvPr/>
        </p:nvSpPr>
        <p:spPr>
          <a:xfrm>
            <a:off x="2041341" y="4346828"/>
            <a:ext cx="2607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Bloom Filter: False Positives</a:t>
            </a:r>
            <a:endParaRPr/>
          </a:p>
        </p:txBody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311700" y="1152475"/>
            <a:ext cx="8520600" cy="1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Hash collisions can result in false positives.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h</a:t>
            </a:r>
            <a:r>
              <a:rPr baseline="-25000" lang="en">
                <a:solidFill>
                  <a:srgbClr val="434343"/>
                </a:solidFill>
              </a:rPr>
              <a:t>2</a:t>
            </a:r>
            <a:r>
              <a:rPr lang="en">
                <a:solidFill>
                  <a:srgbClr val="434343"/>
                </a:solidFill>
              </a:rPr>
              <a:t>(W) collided with h</a:t>
            </a:r>
            <a:r>
              <a:rPr baseline="-25000" lang="en">
                <a:solidFill>
                  <a:srgbClr val="434343"/>
                </a:solidFill>
              </a:rPr>
              <a:t>2</a:t>
            </a:r>
            <a:r>
              <a:rPr lang="en">
                <a:solidFill>
                  <a:srgbClr val="434343"/>
                </a:solidFill>
              </a:rPr>
              <a:t>(X)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If the result of all </a:t>
            </a:r>
            <a:r>
              <a:rPr i="1" lang="en">
                <a:solidFill>
                  <a:srgbClr val="434343"/>
                </a:solidFill>
              </a:rPr>
              <a:t>k</a:t>
            </a:r>
            <a:r>
              <a:rPr lang="en">
                <a:solidFill>
                  <a:srgbClr val="434343"/>
                </a:solidFill>
              </a:rPr>
              <a:t> hash functions</a:t>
            </a:r>
            <a:r>
              <a:rPr lang="en">
                <a:solidFill>
                  <a:srgbClr val="434343"/>
                </a:solidFill>
              </a:rPr>
              <a:t> collided with any other element, all the bits would be 1, even though W is not an element in the data set.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402" name="Shape 402"/>
          <p:cNvGraphicFramePr/>
          <p:nvPr/>
        </p:nvGraphicFramePr>
        <p:xfrm>
          <a:off x="952500" y="36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7E6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03" name="Shape 403"/>
          <p:cNvSpPr txBox="1"/>
          <p:nvPr/>
        </p:nvSpPr>
        <p:spPr>
          <a:xfrm>
            <a:off x="3766350" y="3344450"/>
            <a:ext cx="161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Bloom Filter</a:t>
            </a:r>
            <a:endParaRPr b="1"/>
          </a:p>
        </p:txBody>
      </p:sp>
      <p:cxnSp>
        <p:nvCxnSpPr>
          <p:cNvPr id="404" name="Shape 404"/>
          <p:cNvCxnSpPr/>
          <p:nvPr/>
        </p:nvCxnSpPr>
        <p:spPr>
          <a:xfrm rot="10800000">
            <a:off x="2171700" y="4103656"/>
            <a:ext cx="0" cy="299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5" name="Shape 405"/>
          <p:cNvSpPr txBox="1"/>
          <p:nvPr/>
        </p:nvSpPr>
        <p:spPr>
          <a:xfrm>
            <a:off x="2041341" y="4346828"/>
            <a:ext cx="2607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Bloom Filter: False Negatives are Not Possible</a:t>
            </a:r>
            <a:endParaRPr/>
          </a:p>
        </p:txBody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311700" y="1152475"/>
            <a:ext cx="8520600" cy="1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If an element exists in the data set, the Bloom Filter query will always return true.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412" name="Shape 412"/>
          <p:cNvGraphicFramePr/>
          <p:nvPr/>
        </p:nvGraphicFramePr>
        <p:xfrm>
          <a:off x="952500" y="365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13" name="Shape 413"/>
          <p:cNvSpPr txBox="1"/>
          <p:nvPr/>
        </p:nvSpPr>
        <p:spPr>
          <a:xfrm>
            <a:off x="3766350" y="3344450"/>
            <a:ext cx="161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Bloom Filter</a:t>
            </a:r>
            <a:endParaRPr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Count-min Sketch</a:t>
            </a:r>
            <a:endParaRPr/>
          </a:p>
        </p:txBody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311700" y="1152475"/>
            <a:ext cx="8520600" cy="17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Like a Bloom Filter but uses an array of counters instead of an array of bits.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Used to determine an element’s frequency within a data set.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Cormode et al. (2005)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descr="count_min_sketch.png" id="420" name="Shape 4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776" y="2498275"/>
            <a:ext cx="4664449" cy="19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Count-min Sketch: Inserting</a:t>
            </a:r>
            <a:endParaRPr/>
          </a:p>
        </p:txBody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311700" y="1152475"/>
            <a:ext cx="8520600" cy="12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When inserting an element, the element’s primary key is hashed using all </a:t>
            </a:r>
            <a:r>
              <a:rPr b="1" i="1" lang="en">
                <a:solidFill>
                  <a:srgbClr val="434343"/>
                </a:solidFill>
              </a:rPr>
              <a:t>d</a:t>
            </a:r>
            <a:r>
              <a:rPr lang="en">
                <a:solidFill>
                  <a:srgbClr val="434343"/>
                </a:solidFill>
              </a:rPr>
              <a:t> hash functions.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The counter value at each index is then incremented.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descr="count_min_sketch.png" id="427" name="Shape 4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776" y="2498275"/>
            <a:ext cx="4664449" cy="19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Count-min Sketch: Querying</a:t>
            </a:r>
            <a:endParaRPr/>
          </a:p>
        </p:txBody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x="311700" y="1152475"/>
            <a:ext cx="8520600" cy="13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When querying an element, the element’s primary key is hashed using all </a:t>
            </a:r>
            <a:r>
              <a:rPr b="1" i="1" lang="en">
                <a:solidFill>
                  <a:srgbClr val="434343"/>
                </a:solidFill>
              </a:rPr>
              <a:t>d</a:t>
            </a:r>
            <a:r>
              <a:rPr lang="en">
                <a:solidFill>
                  <a:srgbClr val="434343"/>
                </a:solidFill>
              </a:rPr>
              <a:t> hash functions.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The minimum counter value at each index is returned as the estimated frequency for the element.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descr="count_min_sketch.png" id="434" name="Shape 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776" y="2498275"/>
            <a:ext cx="4664449" cy="19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Count-min Sketch: Frequency Estimates</a:t>
            </a:r>
            <a:endParaRPr/>
          </a:p>
        </p:txBody>
      </p:sp>
      <p:sp>
        <p:nvSpPr>
          <p:cNvPr id="440" name="Shape 440"/>
          <p:cNvSpPr txBox="1"/>
          <p:nvPr>
            <p:ph idx="1" type="body"/>
          </p:nvPr>
        </p:nvSpPr>
        <p:spPr>
          <a:xfrm>
            <a:off x="311700" y="1152475"/>
            <a:ext cx="8520600" cy="13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The frequency can be overestimated due to hash collisions.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The frequency cannot be underestimated.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descr="count_min_sketch.png" id="441" name="Shape 4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776" y="2498275"/>
            <a:ext cx="4664449" cy="19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Count-min Sketch: Parameters</a:t>
            </a:r>
            <a:endParaRPr/>
          </a:p>
        </p:txBody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x="311700" y="1152475"/>
            <a:ext cx="8520600" cy="20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Sketch is sized according to the desired quality.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The frequency estimate is bounded by an additive factor of </a:t>
            </a:r>
            <a:r>
              <a:rPr b="1" lang="en">
                <a:solidFill>
                  <a:srgbClr val="434343"/>
                </a:solidFill>
              </a:rPr>
              <a:t>ϵ </a:t>
            </a:r>
            <a:r>
              <a:rPr lang="en">
                <a:solidFill>
                  <a:srgbClr val="434343"/>
                </a:solidFill>
              </a:rPr>
              <a:t>with</a:t>
            </a:r>
            <a:br>
              <a:rPr lang="en">
                <a:solidFill>
                  <a:srgbClr val="434343"/>
                </a:solidFill>
              </a:rPr>
            </a:br>
            <a:r>
              <a:rPr lang="en">
                <a:solidFill>
                  <a:srgbClr val="434343"/>
                </a:solidFill>
              </a:rPr>
              <a:t>probability </a:t>
            </a:r>
            <a:r>
              <a:rPr b="1" lang="en">
                <a:solidFill>
                  <a:srgbClr val="434343"/>
                </a:solidFill>
              </a:rPr>
              <a:t>c</a:t>
            </a:r>
            <a:r>
              <a:rPr lang="en">
                <a:solidFill>
                  <a:srgbClr val="434343"/>
                </a:solidFill>
              </a:rPr>
              <a:t>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b="1" lang="en">
                <a:solidFill>
                  <a:srgbClr val="434343"/>
                </a:solidFill>
              </a:rPr>
              <a:t>ϵ </a:t>
            </a:r>
            <a:r>
              <a:rPr lang="en">
                <a:solidFill>
                  <a:srgbClr val="434343"/>
                </a:solidFill>
              </a:rPr>
              <a:t>and </a:t>
            </a:r>
            <a:r>
              <a:rPr b="1" lang="en">
                <a:solidFill>
                  <a:srgbClr val="434343"/>
                </a:solidFill>
              </a:rPr>
              <a:t>c</a:t>
            </a:r>
            <a:r>
              <a:rPr lang="en">
                <a:solidFill>
                  <a:srgbClr val="434343"/>
                </a:solidFill>
              </a:rPr>
              <a:t> are chosen by the developer.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descr="count_min_sketch.png" id="448" name="Shape 4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2458" y="2659643"/>
            <a:ext cx="4664449" cy="19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Shape 4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311" y="2816004"/>
            <a:ext cx="1439543" cy="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Shape 4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7298" y="3805789"/>
            <a:ext cx="2166436" cy="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 Mask Sketch</a:t>
            </a:r>
            <a:endParaRPr/>
          </a:p>
        </p:txBody>
      </p:sp>
      <p:sp>
        <p:nvSpPr>
          <p:cNvPr id="456" name="Shape 456"/>
          <p:cNvSpPr txBox="1"/>
          <p:nvPr>
            <p:ph idx="1" type="body"/>
          </p:nvPr>
        </p:nvSpPr>
        <p:spPr>
          <a:xfrm>
            <a:off x="311700" y="1152475"/>
            <a:ext cx="8520600" cy="14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Like a Count-min Sketch but uses an array of bit strings instead of an array of counters.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Used to determine an element’s sharing policy information within a data set.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This paper.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descr="mms.png" id="457" name="Shape 4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250" y="2510325"/>
            <a:ext cx="4457499" cy="247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the Bit String Represent?</a:t>
            </a:r>
            <a:endParaRPr/>
          </a:p>
        </p:txBody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x="311700" y="1152475"/>
            <a:ext cx="8520600" cy="1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Each position in the bit string represents a possible expression to evaluate in order to share or restrict data.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464" name="Shape 464"/>
          <p:cNvGraphicFramePr/>
          <p:nvPr/>
        </p:nvGraphicFramePr>
        <p:xfrm>
          <a:off x="564600" y="297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1033875"/>
                <a:gridCol w="1302750"/>
              </a:tblGrid>
              <a:tr h="252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Expression 1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heart_rate &gt; 114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2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2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Expression 4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random() &lt; 0.167</a:t>
                      </a:r>
                      <a:endParaRPr sz="9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406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370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Expression 8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LIMIT = 10</a:t>
                      </a:r>
                      <a:endParaRPr sz="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65" name="Shape 465"/>
          <p:cNvSpPr txBox="1"/>
          <p:nvPr/>
        </p:nvSpPr>
        <p:spPr>
          <a:xfrm>
            <a:off x="5199700" y="3192675"/>
            <a:ext cx="20271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urier New"/>
                <a:ea typeface="Courier New"/>
                <a:cs typeface="Courier New"/>
                <a:sym typeface="Courier New"/>
              </a:rPr>
              <a:t>00101001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5372500" y="3266675"/>
            <a:ext cx="1681500" cy="40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What are</a:t>
            </a:r>
            <a:r>
              <a:rPr lang="en">
                <a:solidFill>
                  <a:srgbClr val="F3F3F3"/>
                </a:solidFill>
              </a:rPr>
              <a:t> </a:t>
            </a:r>
            <a:r>
              <a:rPr lang="en">
                <a:solidFill>
                  <a:srgbClr val="4A86E8"/>
                </a:solidFill>
              </a:rPr>
              <a:t>simple</a:t>
            </a:r>
            <a:r>
              <a:rPr lang="en">
                <a:solidFill>
                  <a:srgbClr val="000000"/>
                </a:solidFill>
              </a:rPr>
              <a:t> data </a:t>
            </a:r>
            <a:r>
              <a:rPr lang="en"/>
              <a:t>sharing policies?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434343"/>
                </a:solidFill>
              </a:rPr>
              <a:t>A </a:t>
            </a:r>
            <a:r>
              <a:rPr b="1" lang="en">
                <a:solidFill>
                  <a:srgbClr val="434343"/>
                </a:solidFill>
              </a:rPr>
              <a:t>single</a:t>
            </a:r>
            <a:r>
              <a:rPr lang="en">
                <a:solidFill>
                  <a:srgbClr val="434343"/>
                </a:solidFill>
              </a:rPr>
              <a:t> expression describes how to share the data.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descr="policy_1.JPG"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450" y="2173600"/>
            <a:ext cx="365760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licy_3.JPG"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4825" y="2102163"/>
            <a:ext cx="36576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2068264" y="4101732"/>
            <a:ext cx="10749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LIMIT = 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6081625" y="4101725"/>
            <a:ext cx="16596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r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andom() &lt; 0.167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the Bit String Represent?</a:t>
            </a:r>
            <a:endParaRPr/>
          </a:p>
        </p:txBody>
      </p:sp>
      <p:sp>
        <p:nvSpPr>
          <p:cNvPr id="472" name="Shape 472"/>
          <p:cNvSpPr txBox="1"/>
          <p:nvPr>
            <p:ph idx="1" type="body"/>
          </p:nvPr>
        </p:nvSpPr>
        <p:spPr>
          <a:xfrm>
            <a:off x="311700" y="1152475"/>
            <a:ext cx="8520600" cy="21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Each position in the bit string represents a possible expression to evaluate in order to share or restrict data.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If a bit at a particular position is set to 1, that expression is </a:t>
            </a:r>
            <a:r>
              <a:rPr i="1" lang="en">
                <a:solidFill>
                  <a:srgbClr val="434343"/>
                </a:solidFill>
              </a:rPr>
              <a:t>active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73" name="Shape 473"/>
          <p:cNvSpPr txBox="1"/>
          <p:nvPr/>
        </p:nvSpPr>
        <p:spPr>
          <a:xfrm>
            <a:off x="5199700" y="3192675"/>
            <a:ext cx="20271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urier New"/>
                <a:ea typeface="Courier New"/>
                <a:cs typeface="Courier New"/>
                <a:sym typeface="Courier New"/>
              </a:rPr>
              <a:t>00101001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5372500" y="3266675"/>
            <a:ext cx="1681500" cy="40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5" name="Shape 475"/>
          <p:cNvCxnSpPr/>
          <p:nvPr/>
        </p:nvCxnSpPr>
        <p:spPr>
          <a:xfrm rot="10800000">
            <a:off x="6340701" y="3612250"/>
            <a:ext cx="320700" cy="39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6" name="Shape 476"/>
          <p:cNvSpPr txBox="1"/>
          <p:nvPr/>
        </p:nvSpPr>
        <p:spPr>
          <a:xfrm>
            <a:off x="6624408" y="3747726"/>
            <a:ext cx="133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Expression</a:t>
            </a:r>
            <a:r>
              <a:rPr b="1" lang="en"/>
              <a:t> 4 is active</a:t>
            </a:r>
            <a:endParaRPr b="1"/>
          </a:p>
        </p:txBody>
      </p:sp>
      <p:graphicFrame>
        <p:nvGraphicFramePr>
          <p:cNvPr id="477" name="Shape 477"/>
          <p:cNvGraphicFramePr/>
          <p:nvPr/>
        </p:nvGraphicFramePr>
        <p:xfrm>
          <a:off x="564600" y="297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1033875"/>
                <a:gridCol w="1302750"/>
              </a:tblGrid>
              <a:tr h="252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Expression 1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heart_rate &gt; 114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2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2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Expression 4</a:t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random() &lt; 0.167</a:t>
                      </a:r>
                      <a:endParaRPr sz="9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  <a:tr h="406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370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Expression 8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LIMIT = 10</a:t>
                      </a:r>
                      <a:endParaRPr sz="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the Bit String Represent?</a:t>
            </a:r>
            <a:endParaRPr/>
          </a:p>
        </p:txBody>
      </p:sp>
      <p:sp>
        <p:nvSpPr>
          <p:cNvPr id="483" name="Shape 483"/>
          <p:cNvSpPr txBox="1"/>
          <p:nvPr>
            <p:ph idx="1" type="body"/>
          </p:nvPr>
        </p:nvSpPr>
        <p:spPr>
          <a:xfrm>
            <a:off x="311700" y="1152475"/>
            <a:ext cx="8520600" cy="21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Each position in the bit string represents a possible expression to evaluate in order to share or restrict data.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If a bit at a particular position is set to 1, that expression is </a:t>
            </a:r>
            <a:r>
              <a:rPr i="1" lang="en">
                <a:solidFill>
                  <a:srgbClr val="434343"/>
                </a:solidFill>
              </a:rPr>
              <a:t>active</a:t>
            </a:r>
            <a:r>
              <a:rPr lang="en">
                <a:solidFill>
                  <a:srgbClr val="434343"/>
                </a:solidFill>
              </a:rPr>
              <a:t>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If a bit at a particular position is set to 0, that expression is </a:t>
            </a:r>
            <a:r>
              <a:rPr i="1" lang="en">
                <a:solidFill>
                  <a:srgbClr val="434343"/>
                </a:solidFill>
              </a:rPr>
              <a:t>inactive</a:t>
            </a:r>
            <a:r>
              <a:rPr lang="en">
                <a:solidFill>
                  <a:srgbClr val="434343"/>
                </a:solidFill>
              </a:rPr>
              <a:t>.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484" name="Shape 484"/>
          <p:cNvGraphicFramePr/>
          <p:nvPr/>
        </p:nvGraphicFramePr>
        <p:xfrm>
          <a:off x="564600" y="297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1033875"/>
                <a:gridCol w="1302750"/>
              </a:tblGrid>
              <a:tr h="252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Expression 1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heart_rate &gt; 114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2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252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Expression 4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random() &lt; 0.167</a:t>
                      </a:r>
                      <a:endParaRPr sz="9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406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370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Expression 8</a:t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LIMIT = 10</a:t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sp>
        <p:nvSpPr>
          <p:cNvPr id="485" name="Shape 485"/>
          <p:cNvSpPr txBox="1"/>
          <p:nvPr/>
        </p:nvSpPr>
        <p:spPr>
          <a:xfrm>
            <a:off x="5199700" y="3192675"/>
            <a:ext cx="20271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urier New"/>
                <a:ea typeface="Courier New"/>
                <a:cs typeface="Courier New"/>
                <a:sym typeface="Courier New"/>
              </a:rPr>
              <a:t>00101001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5372500" y="3266675"/>
            <a:ext cx="1681500" cy="40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7" name="Shape 487"/>
          <p:cNvCxnSpPr/>
          <p:nvPr/>
        </p:nvCxnSpPr>
        <p:spPr>
          <a:xfrm rot="10800000">
            <a:off x="6340701" y="3612250"/>
            <a:ext cx="320700" cy="39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8" name="Shape 488"/>
          <p:cNvSpPr txBox="1"/>
          <p:nvPr/>
        </p:nvSpPr>
        <p:spPr>
          <a:xfrm>
            <a:off x="6624408" y="3747726"/>
            <a:ext cx="133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Expression 4 is active</a:t>
            </a:r>
            <a:endParaRPr b="1"/>
          </a:p>
        </p:txBody>
      </p:sp>
      <p:cxnSp>
        <p:nvCxnSpPr>
          <p:cNvPr id="489" name="Shape 489"/>
          <p:cNvCxnSpPr/>
          <p:nvPr/>
        </p:nvCxnSpPr>
        <p:spPr>
          <a:xfrm flipH="1" rot="10800000">
            <a:off x="4686809" y="3497526"/>
            <a:ext cx="795600" cy="339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0" name="Shape 490"/>
          <p:cNvSpPr txBox="1"/>
          <p:nvPr/>
        </p:nvSpPr>
        <p:spPr>
          <a:xfrm>
            <a:off x="3568627" y="3503566"/>
            <a:ext cx="133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Expression 8 is inactive</a:t>
            </a:r>
            <a:endParaRPr b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 Mask Sketch: Inserting</a:t>
            </a:r>
            <a:endParaRPr/>
          </a:p>
        </p:txBody>
      </p:sp>
      <p:pic>
        <p:nvPicPr>
          <p:cNvPr descr="mms.png" id="496" name="Shape 4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925" y="2824575"/>
            <a:ext cx="3825254" cy="212514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Shape 497"/>
          <p:cNvSpPr txBox="1"/>
          <p:nvPr>
            <p:ph idx="1" type="body"/>
          </p:nvPr>
        </p:nvSpPr>
        <p:spPr>
          <a:xfrm>
            <a:off x="311700" y="1152475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The new element is hashed based on its primary key (x) using the </a:t>
            </a:r>
            <a:r>
              <a:rPr b="1" i="1" lang="en">
                <a:solidFill>
                  <a:srgbClr val="434343"/>
                </a:solidFill>
              </a:rPr>
              <a:t>d</a:t>
            </a:r>
            <a:r>
              <a:rPr lang="en">
                <a:solidFill>
                  <a:srgbClr val="434343"/>
                </a:solidFill>
              </a:rPr>
              <a:t> different hash functions.</a:t>
            </a:r>
            <a:br>
              <a:rPr lang="en">
                <a:solidFill>
                  <a:srgbClr val="434343"/>
                </a:solidFill>
              </a:rPr>
            </a:br>
            <a:br>
              <a:rPr lang="en">
                <a:solidFill>
                  <a:srgbClr val="434343"/>
                </a:solidFill>
              </a:rPr>
            </a:br>
            <a:r>
              <a:rPr lang="en">
                <a:solidFill>
                  <a:srgbClr val="A61C00"/>
                </a:solidFill>
                <a:latin typeface="Consolas"/>
                <a:ea typeface="Consolas"/>
                <a:cs typeface="Consolas"/>
                <a:sym typeface="Consolas"/>
              </a:rPr>
              <a:t>mms[h</a:t>
            </a:r>
            <a:r>
              <a:rPr baseline="-25000" lang="en">
                <a:solidFill>
                  <a:srgbClr val="A61C00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>
                <a:solidFill>
                  <a:srgbClr val="A61C00"/>
                </a:solidFill>
                <a:latin typeface="Consolas"/>
                <a:ea typeface="Consolas"/>
                <a:cs typeface="Consolas"/>
                <a:sym typeface="Consolas"/>
              </a:rPr>
              <a:t>(primary_key)] |= policy_string</a:t>
            </a:r>
            <a:endParaRPr>
              <a:solidFill>
                <a:srgbClr val="A61C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 Mask Sketch: Inserting</a:t>
            </a:r>
            <a:endParaRPr/>
          </a:p>
        </p:txBody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x="311700" y="1152475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The new element is hashed based on its primary key (x) using the </a:t>
            </a:r>
            <a:r>
              <a:rPr b="1" i="1" lang="en">
                <a:solidFill>
                  <a:srgbClr val="434343"/>
                </a:solidFill>
              </a:rPr>
              <a:t>d</a:t>
            </a:r>
            <a:r>
              <a:rPr lang="en">
                <a:solidFill>
                  <a:srgbClr val="434343"/>
                </a:solidFill>
              </a:rPr>
              <a:t> different hash functions.</a:t>
            </a:r>
            <a:br>
              <a:rPr lang="en">
                <a:solidFill>
                  <a:srgbClr val="434343"/>
                </a:solidFill>
              </a:rPr>
            </a:br>
            <a:br>
              <a:rPr lang="en">
                <a:solidFill>
                  <a:srgbClr val="434343"/>
                </a:solidFill>
              </a:rPr>
            </a:br>
            <a:r>
              <a:rPr lang="en">
                <a:solidFill>
                  <a:srgbClr val="A61C00"/>
                </a:solidFill>
                <a:latin typeface="Consolas"/>
                <a:ea typeface="Consolas"/>
                <a:cs typeface="Consolas"/>
                <a:sym typeface="Consolas"/>
              </a:rPr>
              <a:t>mms[h</a:t>
            </a:r>
            <a:r>
              <a:rPr baseline="-25000" lang="en">
                <a:solidFill>
                  <a:srgbClr val="A61C00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>
                <a:solidFill>
                  <a:srgbClr val="A61C00"/>
                </a:solidFill>
                <a:latin typeface="Consolas"/>
                <a:ea typeface="Consolas"/>
                <a:cs typeface="Consolas"/>
                <a:sym typeface="Consolas"/>
              </a:rPr>
              <a:t>(primary_key)] |= policy_string</a:t>
            </a:r>
            <a:endParaRPr>
              <a:solidFill>
                <a:srgbClr val="A61C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descr="mms.png" id="504" name="Shape 5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925" y="2824575"/>
            <a:ext cx="3825254" cy="2125149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Shape 505"/>
          <p:cNvSpPr txBox="1"/>
          <p:nvPr/>
        </p:nvSpPr>
        <p:spPr>
          <a:xfrm>
            <a:off x="5566931" y="2935043"/>
            <a:ext cx="20271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urier New"/>
                <a:ea typeface="Courier New"/>
                <a:cs typeface="Courier New"/>
                <a:sym typeface="Courier New"/>
              </a:rPr>
              <a:t>00101001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5739731" y="3009043"/>
            <a:ext cx="1681500" cy="40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Shape 507"/>
          <p:cNvSpPr txBox="1"/>
          <p:nvPr/>
        </p:nvSpPr>
        <p:spPr>
          <a:xfrm>
            <a:off x="7376008" y="2962418"/>
            <a:ext cx="9780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New element </a:t>
            </a:r>
            <a:r>
              <a:rPr b="1" lang="en" sz="1000"/>
              <a:t>bit string</a:t>
            </a:r>
            <a:endParaRPr b="1" sz="1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 Mask Sketch: </a:t>
            </a:r>
            <a:r>
              <a:rPr lang="en"/>
              <a:t>Inserting</a:t>
            </a:r>
            <a:endParaRPr/>
          </a:p>
        </p:txBody>
      </p:sp>
      <p:pic>
        <p:nvPicPr>
          <p:cNvPr descr="mms.png" id="513" name="Shape 5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925" y="2824575"/>
            <a:ext cx="3825254" cy="2125149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Shape 514"/>
          <p:cNvSpPr txBox="1"/>
          <p:nvPr/>
        </p:nvSpPr>
        <p:spPr>
          <a:xfrm>
            <a:off x="5566931" y="3609600"/>
            <a:ext cx="20271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urier New"/>
                <a:ea typeface="Courier New"/>
                <a:cs typeface="Courier New"/>
                <a:sym typeface="Courier New"/>
              </a:rPr>
              <a:t>00000001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5739731" y="3683600"/>
            <a:ext cx="1681500" cy="40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Shape 516"/>
          <p:cNvSpPr txBox="1"/>
          <p:nvPr/>
        </p:nvSpPr>
        <p:spPr>
          <a:xfrm>
            <a:off x="5566931" y="2935043"/>
            <a:ext cx="20271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urier New"/>
                <a:ea typeface="Courier New"/>
                <a:cs typeface="Courier New"/>
                <a:sym typeface="Courier New"/>
              </a:rPr>
              <a:t>00101001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5739731" y="3009043"/>
            <a:ext cx="1681500" cy="40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Shape 518"/>
          <p:cNvSpPr txBox="1"/>
          <p:nvPr/>
        </p:nvSpPr>
        <p:spPr>
          <a:xfrm>
            <a:off x="7376008" y="2962418"/>
            <a:ext cx="9780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New element bit string</a:t>
            </a:r>
            <a:endParaRPr b="1" sz="1000"/>
          </a:p>
        </p:txBody>
      </p:sp>
      <p:sp>
        <p:nvSpPr>
          <p:cNvPr id="519" name="Shape 519"/>
          <p:cNvSpPr txBox="1"/>
          <p:nvPr/>
        </p:nvSpPr>
        <p:spPr>
          <a:xfrm>
            <a:off x="6255622" y="3359088"/>
            <a:ext cx="6045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</a:t>
            </a:r>
            <a:endParaRPr/>
          </a:p>
        </p:txBody>
      </p:sp>
      <p:sp>
        <p:nvSpPr>
          <p:cNvPr id="520" name="Shape 520"/>
          <p:cNvSpPr txBox="1"/>
          <p:nvPr/>
        </p:nvSpPr>
        <p:spPr>
          <a:xfrm>
            <a:off x="7381450" y="3649675"/>
            <a:ext cx="14508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Existing bit string within sketch</a:t>
            </a:r>
            <a:endParaRPr b="1" sz="1000"/>
          </a:p>
        </p:txBody>
      </p:sp>
      <p:sp>
        <p:nvSpPr>
          <p:cNvPr id="521" name="Shape 521"/>
          <p:cNvSpPr txBox="1"/>
          <p:nvPr>
            <p:ph idx="1" type="body"/>
          </p:nvPr>
        </p:nvSpPr>
        <p:spPr>
          <a:xfrm>
            <a:off x="311700" y="1152475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The new element is hashed based on its primary key (x) using the </a:t>
            </a:r>
            <a:r>
              <a:rPr b="1" i="1" lang="en">
                <a:solidFill>
                  <a:srgbClr val="434343"/>
                </a:solidFill>
              </a:rPr>
              <a:t>d</a:t>
            </a:r>
            <a:r>
              <a:rPr lang="en">
                <a:solidFill>
                  <a:srgbClr val="434343"/>
                </a:solidFill>
              </a:rPr>
              <a:t> different hash functions.</a:t>
            </a:r>
            <a:br>
              <a:rPr lang="en">
                <a:solidFill>
                  <a:srgbClr val="434343"/>
                </a:solidFill>
              </a:rPr>
            </a:br>
            <a:br>
              <a:rPr lang="en">
                <a:solidFill>
                  <a:srgbClr val="434343"/>
                </a:solidFill>
              </a:rPr>
            </a:br>
            <a:r>
              <a:rPr lang="en">
                <a:solidFill>
                  <a:srgbClr val="A61C00"/>
                </a:solidFill>
                <a:latin typeface="Consolas"/>
                <a:ea typeface="Consolas"/>
                <a:cs typeface="Consolas"/>
                <a:sym typeface="Consolas"/>
              </a:rPr>
              <a:t>mms[h</a:t>
            </a:r>
            <a:r>
              <a:rPr baseline="-25000" lang="en">
                <a:solidFill>
                  <a:srgbClr val="A61C00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>
                <a:solidFill>
                  <a:srgbClr val="A61C00"/>
                </a:solidFill>
                <a:latin typeface="Consolas"/>
                <a:ea typeface="Consolas"/>
                <a:cs typeface="Consolas"/>
                <a:sym typeface="Consolas"/>
              </a:rPr>
              <a:t>(primary_key)] |= policy_string</a:t>
            </a:r>
            <a:endParaRPr>
              <a:solidFill>
                <a:srgbClr val="A61C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 Mask Sketch: </a:t>
            </a:r>
            <a:r>
              <a:rPr lang="en"/>
              <a:t>Inserting</a:t>
            </a:r>
            <a:endParaRPr/>
          </a:p>
        </p:txBody>
      </p:sp>
      <p:pic>
        <p:nvPicPr>
          <p:cNvPr descr="mms.png" id="527" name="Shape 5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925" y="2824575"/>
            <a:ext cx="3825254" cy="212514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Shape 528"/>
          <p:cNvSpPr txBox="1"/>
          <p:nvPr/>
        </p:nvSpPr>
        <p:spPr>
          <a:xfrm>
            <a:off x="5566931" y="4329375"/>
            <a:ext cx="20271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urier New"/>
                <a:ea typeface="Courier New"/>
                <a:cs typeface="Courier New"/>
                <a:sym typeface="Courier New"/>
              </a:rPr>
              <a:t>00101001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29" name="Shape 529"/>
          <p:cNvSpPr/>
          <p:nvPr/>
        </p:nvSpPr>
        <p:spPr>
          <a:xfrm>
            <a:off x="5739731" y="4403375"/>
            <a:ext cx="1681500" cy="40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Shape 530"/>
          <p:cNvSpPr txBox="1"/>
          <p:nvPr/>
        </p:nvSpPr>
        <p:spPr>
          <a:xfrm>
            <a:off x="6255622" y="4029035"/>
            <a:ext cx="6045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=</a:t>
            </a:r>
            <a:endParaRPr sz="1800"/>
          </a:p>
        </p:txBody>
      </p:sp>
      <p:sp>
        <p:nvSpPr>
          <p:cNvPr id="531" name="Shape 531"/>
          <p:cNvSpPr txBox="1"/>
          <p:nvPr/>
        </p:nvSpPr>
        <p:spPr>
          <a:xfrm>
            <a:off x="5566931" y="3609600"/>
            <a:ext cx="20271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urier New"/>
                <a:ea typeface="Courier New"/>
                <a:cs typeface="Courier New"/>
                <a:sym typeface="Courier New"/>
              </a:rPr>
              <a:t>00000001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5739731" y="3683600"/>
            <a:ext cx="1681500" cy="40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Shape 533"/>
          <p:cNvSpPr txBox="1"/>
          <p:nvPr/>
        </p:nvSpPr>
        <p:spPr>
          <a:xfrm>
            <a:off x="5566931" y="2935043"/>
            <a:ext cx="20271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urier New"/>
                <a:ea typeface="Courier New"/>
                <a:cs typeface="Courier New"/>
                <a:sym typeface="Courier New"/>
              </a:rPr>
              <a:t>00101001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5739731" y="3009043"/>
            <a:ext cx="1681500" cy="40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Shape 535"/>
          <p:cNvSpPr txBox="1"/>
          <p:nvPr/>
        </p:nvSpPr>
        <p:spPr>
          <a:xfrm>
            <a:off x="7376008" y="2962418"/>
            <a:ext cx="9780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New element bit string</a:t>
            </a:r>
            <a:endParaRPr b="1" sz="1000"/>
          </a:p>
        </p:txBody>
      </p:sp>
      <p:sp>
        <p:nvSpPr>
          <p:cNvPr id="536" name="Shape 536"/>
          <p:cNvSpPr txBox="1"/>
          <p:nvPr/>
        </p:nvSpPr>
        <p:spPr>
          <a:xfrm>
            <a:off x="6255622" y="3359088"/>
            <a:ext cx="6045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</a:t>
            </a:r>
            <a:endParaRPr/>
          </a:p>
        </p:txBody>
      </p:sp>
      <p:sp>
        <p:nvSpPr>
          <p:cNvPr id="537" name="Shape 537"/>
          <p:cNvSpPr txBox="1"/>
          <p:nvPr/>
        </p:nvSpPr>
        <p:spPr>
          <a:xfrm>
            <a:off x="7381450" y="3649675"/>
            <a:ext cx="13341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Existing bit string within sketch</a:t>
            </a:r>
            <a:endParaRPr b="1" sz="1000"/>
          </a:p>
        </p:txBody>
      </p:sp>
      <p:sp>
        <p:nvSpPr>
          <p:cNvPr id="538" name="Shape 538"/>
          <p:cNvSpPr txBox="1"/>
          <p:nvPr/>
        </p:nvSpPr>
        <p:spPr>
          <a:xfrm>
            <a:off x="7488656" y="4403379"/>
            <a:ext cx="9780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</p:txBody>
      </p:sp>
      <p:sp>
        <p:nvSpPr>
          <p:cNvPr id="539" name="Shape 539"/>
          <p:cNvSpPr txBox="1"/>
          <p:nvPr/>
        </p:nvSpPr>
        <p:spPr>
          <a:xfrm>
            <a:off x="7375599" y="4358150"/>
            <a:ext cx="14568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Resulting bit string within sketch</a:t>
            </a:r>
            <a:endParaRPr b="1" sz="1000"/>
          </a:p>
        </p:txBody>
      </p:sp>
      <p:sp>
        <p:nvSpPr>
          <p:cNvPr id="540" name="Shape 540"/>
          <p:cNvSpPr txBox="1"/>
          <p:nvPr>
            <p:ph idx="1" type="body"/>
          </p:nvPr>
        </p:nvSpPr>
        <p:spPr>
          <a:xfrm>
            <a:off x="311700" y="1152475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The new element is hashed based on its primary key (x) using the </a:t>
            </a:r>
            <a:r>
              <a:rPr b="1" i="1" lang="en">
                <a:solidFill>
                  <a:srgbClr val="434343"/>
                </a:solidFill>
              </a:rPr>
              <a:t>d</a:t>
            </a:r>
            <a:r>
              <a:rPr lang="en">
                <a:solidFill>
                  <a:srgbClr val="434343"/>
                </a:solidFill>
              </a:rPr>
              <a:t> different hash functions.</a:t>
            </a:r>
            <a:br>
              <a:rPr lang="en">
                <a:solidFill>
                  <a:srgbClr val="434343"/>
                </a:solidFill>
              </a:rPr>
            </a:br>
            <a:br>
              <a:rPr lang="en">
                <a:solidFill>
                  <a:srgbClr val="434343"/>
                </a:solidFill>
              </a:rPr>
            </a:br>
            <a:r>
              <a:rPr lang="en">
                <a:solidFill>
                  <a:srgbClr val="A61C00"/>
                </a:solidFill>
                <a:latin typeface="Consolas"/>
                <a:ea typeface="Consolas"/>
                <a:cs typeface="Consolas"/>
                <a:sym typeface="Consolas"/>
              </a:rPr>
              <a:t>mms[h</a:t>
            </a:r>
            <a:r>
              <a:rPr baseline="-25000" lang="en">
                <a:solidFill>
                  <a:srgbClr val="A61C00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>
                <a:solidFill>
                  <a:srgbClr val="A61C00"/>
                </a:solidFill>
                <a:latin typeface="Consolas"/>
                <a:ea typeface="Consolas"/>
                <a:cs typeface="Consolas"/>
                <a:sym typeface="Consolas"/>
              </a:rPr>
              <a:t>(primary_key)] |= policy_string</a:t>
            </a:r>
            <a:endParaRPr>
              <a:solidFill>
                <a:srgbClr val="A61C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 Mask Sketch: </a:t>
            </a:r>
            <a:r>
              <a:rPr lang="en"/>
              <a:t>Querying </a:t>
            </a:r>
            <a:endParaRPr/>
          </a:p>
        </p:txBody>
      </p:sp>
      <p:sp>
        <p:nvSpPr>
          <p:cNvPr id="546" name="Shape 546"/>
          <p:cNvSpPr txBox="1"/>
          <p:nvPr>
            <p:ph idx="1" type="body"/>
          </p:nvPr>
        </p:nvSpPr>
        <p:spPr>
          <a:xfrm>
            <a:off x="311700" y="1152475"/>
            <a:ext cx="8520600" cy="14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An element is hashed based on its primary key (x) using the </a:t>
            </a:r>
            <a:r>
              <a:rPr b="1" i="1" lang="en">
                <a:solidFill>
                  <a:srgbClr val="434343"/>
                </a:solidFill>
              </a:rPr>
              <a:t>d</a:t>
            </a:r>
            <a:r>
              <a:rPr lang="en">
                <a:solidFill>
                  <a:srgbClr val="434343"/>
                </a:solidFill>
              </a:rPr>
              <a:t> different hash functions.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47" name="Shape 547"/>
          <p:cNvSpPr txBox="1"/>
          <p:nvPr/>
        </p:nvSpPr>
        <p:spPr>
          <a:xfrm>
            <a:off x="1264225" y="2749725"/>
            <a:ext cx="20271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urier New"/>
                <a:ea typeface="Courier New"/>
                <a:cs typeface="Courier New"/>
                <a:sym typeface="Courier New"/>
              </a:rPr>
              <a:t>00101001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8" name="Shape 548"/>
          <p:cNvSpPr/>
          <p:nvPr/>
        </p:nvSpPr>
        <p:spPr>
          <a:xfrm>
            <a:off x="1437025" y="2823725"/>
            <a:ext cx="1681500" cy="40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Shape 549"/>
          <p:cNvSpPr txBox="1"/>
          <p:nvPr/>
        </p:nvSpPr>
        <p:spPr>
          <a:xfrm>
            <a:off x="760700" y="2823725"/>
            <a:ext cx="6762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baseline="-25000" lang="en"/>
              <a:t>1</a:t>
            </a:r>
            <a:r>
              <a:rPr lang="en"/>
              <a:t>(x):</a:t>
            </a:r>
            <a:endParaRPr/>
          </a:p>
        </p:txBody>
      </p:sp>
      <p:sp>
        <p:nvSpPr>
          <p:cNvPr id="550" name="Shape 550"/>
          <p:cNvSpPr txBox="1"/>
          <p:nvPr/>
        </p:nvSpPr>
        <p:spPr>
          <a:xfrm>
            <a:off x="1264225" y="3493350"/>
            <a:ext cx="20271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" sz="2400">
                <a:latin typeface="Courier New"/>
                <a:ea typeface="Courier New"/>
                <a:cs typeface="Courier New"/>
                <a:sym typeface="Courier New"/>
              </a:rPr>
              <a:t>0101101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1" name="Shape 551"/>
          <p:cNvSpPr/>
          <p:nvPr/>
        </p:nvSpPr>
        <p:spPr>
          <a:xfrm>
            <a:off x="1437025" y="3567350"/>
            <a:ext cx="1681500" cy="40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Shape 552"/>
          <p:cNvSpPr txBox="1"/>
          <p:nvPr/>
        </p:nvSpPr>
        <p:spPr>
          <a:xfrm>
            <a:off x="760701" y="3567350"/>
            <a:ext cx="6762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baseline="-25000" lang="en"/>
              <a:t>2</a:t>
            </a:r>
            <a:r>
              <a:rPr lang="en"/>
              <a:t>(x):</a:t>
            </a:r>
            <a:endParaRPr/>
          </a:p>
        </p:txBody>
      </p:sp>
      <p:sp>
        <p:nvSpPr>
          <p:cNvPr id="553" name="Shape 553"/>
          <p:cNvSpPr txBox="1"/>
          <p:nvPr/>
        </p:nvSpPr>
        <p:spPr>
          <a:xfrm>
            <a:off x="1264225" y="4224648"/>
            <a:ext cx="20271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urier New"/>
                <a:ea typeface="Courier New"/>
                <a:cs typeface="Courier New"/>
                <a:sym typeface="Courier New"/>
              </a:rPr>
              <a:t>00100001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4" name="Shape 554"/>
          <p:cNvSpPr/>
          <p:nvPr/>
        </p:nvSpPr>
        <p:spPr>
          <a:xfrm>
            <a:off x="1437025" y="4298648"/>
            <a:ext cx="1681500" cy="40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Shape 555"/>
          <p:cNvSpPr txBox="1"/>
          <p:nvPr/>
        </p:nvSpPr>
        <p:spPr>
          <a:xfrm>
            <a:off x="760701" y="4298650"/>
            <a:ext cx="6762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baseline="-25000" lang="en"/>
              <a:t>3</a:t>
            </a:r>
            <a:r>
              <a:rPr lang="en"/>
              <a:t>(x):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 Mask Sketch: </a:t>
            </a:r>
            <a:r>
              <a:rPr lang="en"/>
              <a:t>Querying</a:t>
            </a:r>
            <a:endParaRPr/>
          </a:p>
        </p:txBody>
      </p:sp>
      <p:sp>
        <p:nvSpPr>
          <p:cNvPr id="561" name="Shape 561"/>
          <p:cNvSpPr txBox="1"/>
          <p:nvPr>
            <p:ph idx="1" type="body"/>
          </p:nvPr>
        </p:nvSpPr>
        <p:spPr>
          <a:xfrm>
            <a:off x="311700" y="1152475"/>
            <a:ext cx="8520600" cy="14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An element is hashed based on its primary key (x) using the </a:t>
            </a:r>
            <a:r>
              <a:rPr b="1" i="1" lang="en">
                <a:solidFill>
                  <a:srgbClr val="434343"/>
                </a:solidFill>
              </a:rPr>
              <a:t>d</a:t>
            </a:r>
            <a:r>
              <a:rPr lang="en">
                <a:solidFill>
                  <a:srgbClr val="434343"/>
                </a:solidFill>
              </a:rPr>
              <a:t> different hash functions.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The bit string with the </a:t>
            </a:r>
            <a:r>
              <a:rPr lang="en">
                <a:solidFill>
                  <a:srgbClr val="0000FF"/>
                </a:solidFill>
              </a:rPr>
              <a:t>minimum</a:t>
            </a:r>
            <a:r>
              <a:rPr lang="en">
                <a:solidFill>
                  <a:srgbClr val="434343"/>
                </a:solidFill>
              </a:rPr>
              <a:t> number of 1’s (active expressions) is returned as the estimated sharing policy bit string.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62" name="Shape 562"/>
          <p:cNvSpPr txBox="1"/>
          <p:nvPr/>
        </p:nvSpPr>
        <p:spPr>
          <a:xfrm>
            <a:off x="1264225" y="2749725"/>
            <a:ext cx="20271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urier New"/>
                <a:ea typeface="Courier New"/>
                <a:cs typeface="Courier New"/>
                <a:sym typeface="Courier New"/>
              </a:rPr>
              <a:t>00101001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3" name="Shape 563"/>
          <p:cNvSpPr/>
          <p:nvPr/>
        </p:nvSpPr>
        <p:spPr>
          <a:xfrm>
            <a:off x="1437025" y="2823725"/>
            <a:ext cx="1681500" cy="40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Shape 564"/>
          <p:cNvSpPr txBox="1"/>
          <p:nvPr/>
        </p:nvSpPr>
        <p:spPr>
          <a:xfrm>
            <a:off x="760700" y="2823725"/>
            <a:ext cx="6762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baseline="-25000" lang="en"/>
              <a:t>1</a:t>
            </a:r>
            <a:r>
              <a:rPr lang="en"/>
              <a:t>(x):</a:t>
            </a:r>
            <a:endParaRPr/>
          </a:p>
        </p:txBody>
      </p:sp>
      <p:sp>
        <p:nvSpPr>
          <p:cNvPr id="565" name="Shape 565"/>
          <p:cNvSpPr txBox="1"/>
          <p:nvPr/>
        </p:nvSpPr>
        <p:spPr>
          <a:xfrm>
            <a:off x="1264225" y="3493350"/>
            <a:ext cx="20271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urier New"/>
                <a:ea typeface="Courier New"/>
                <a:cs typeface="Courier New"/>
                <a:sym typeface="Courier New"/>
              </a:rPr>
              <a:t>10101101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1437025" y="3567350"/>
            <a:ext cx="1681500" cy="40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Shape 567"/>
          <p:cNvSpPr txBox="1"/>
          <p:nvPr/>
        </p:nvSpPr>
        <p:spPr>
          <a:xfrm>
            <a:off x="760701" y="3567350"/>
            <a:ext cx="6762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baseline="-25000" lang="en"/>
              <a:t>2</a:t>
            </a:r>
            <a:r>
              <a:rPr lang="en"/>
              <a:t>(x):</a:t>
            </a:r>
            <a:endParaRPr/>
          </a:p>
        </p:txBody>
      </p:sp>
      <p:sp>
        <p:nvSpPr>
          <p:cNvPr id="568" name="Shape 568"/>
          <p:cNvSpPr txBox="1"/>
          <p:nvPr/>
        </p:nvSpPr>
        <p:spPr>
          <a:xfrm>
            <a:off x="1264225" y="4224648"/>
            <a:ext cx="20271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urier New"/>
                <a:ea typeface="Courier New"/>
                <a:cs typeface="Courier New"/>
                <a:sym typeface="Courier New"/>
              </a:rPr>
              <a:t>00100001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9" name="Shape 569"/>
          <p:cNvSpPr/>
          <p:nvPr/>
        </p:nvSpPr>
        <p:spPr>
          <a:xfrm>
            <a:off x="1437025" y="4298648"/>
            <a:ext cx="1681500" cy="40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Shape 570"/>
          <p:cNvSpPr txBox="1"/>
          <p:nvPr/>
        </p:nvSpPr>
        <p:spPr>
          <a:xfrm>
            <a:off x="760701" y="4298650"/>
            <a:ext cx="6762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baseline="-25000" lang="en"/>
              <a:t>3</a:t>
            </a:r>
            <a:r>
              <a:rPr lang="en"/>
              <a:t>(x):</a:t>
            </a:r>
            <a:endParaRPr/>
          </a:p>
        </p:txBody>
      </p:sp>
      <p:cxnSp>
        <p:nvCxnSpPr>
          <p:cNvPr id="571" name="Shape 571"/>
          <p:cNvCxnSpPr/>
          <p:nvPr/>
        </p:nvCxnSpPr>
        <p:spPr>
          <a:xfrm>
            <a:off x="3202845" y="3027275"/>
            <a:ext cx="1062900" cy="45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2" name="Shape 572"/>
          <p:cNvCxnSpPr/>
          <p:nvPr/>
        </p:nvCxnSpPr>
        <p:spPr>
          <a:xfrm flipH="1" rot="10800000">
            <a:off x="3202845" y="3761900"/>
            <a:ext cx="1062900" cy="9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3" name="Shape 573"/>
          <p:cNvCxnSpPr/>
          <p:nvPr/>
        </p:nvCxnSpPr>
        <p:spPr>
          <a:xfrm flipH="1" rot="10800000">
            <a:off x="3202845" y="4020998"/>
            <a:ext cx="1075200" cy="48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4" name="Shape 574"/>
          <p:cNvSpPr/>
          <p:nvPr/>
        </p:nvSpPr>
        <p:spPr>
          <a:xfrm rot="5400000">
            <a:off x="4591775" y="3192800"/>
            <a:ext cx="742200" cy="1064700"/>
          </a:xfrm>
          <a:prstGeom prst="round2SameRect">
            <a:avLst>
              <a:gd fmla="val 48415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 Mask Sketch: Querying</a:t>
            </a:r>
            <a:endParaRPr/>
          </a:p>
        </p:txBody>
      </p:sp>
      <p:sp>
        <p:nvSpPr>
          <p:cNvPr id="580" name="Shape 580"/>
          <p:cNvSpPr txBox="1"/>
          <p:nvPr>
            <p:ph idx="1" type="body"/>
          </p:nvPr>
        </p:nvSpPr>
        <p:spPr>
          <a:xfrm>
            <a:off x="311700" y="1152475"/>
            <a:ext cx="8520600" cy="14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An element is hashed based on its primary key (x) using the </a:t>
            </a:r>
            <a:r>
              <a:rPr b="1" i="1" lang="en">
                <a:solidFill>
                  <a:srgbClr val="434343"/>
                </a:solidFill>
              </a:rPr>
              <a:t>d</a:t>
            </a:r>
            <a:r>
              <a:rPr lang="en">
                <a:solidFill>
                  <a:srgbClr val="434343"/>
                </a:solidFill>
              </a:rPr>
              <a:t> different hash functions.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The bit string with the </a:t>
            </a:r>
            <a:r>
              <a:rPr lang="en">
                <a:solidFill>
                  <a:srgbClr val="0000FF"/>
                </a:solidFill>
              </a:rPr>
              <a:t>minimum</a:t>
            </a:r>
            <a:r>
              <a:rPr lang="en">
                <a:solidFill>
                  <a:srgbClr val="434343"/>
                </a:solidFill>
              </a:rPr>
              <a:t> number of 1’s (active expressions) is returned as the estimated sharing policy bit string.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81" name="Shape 581"/>
          <p:cNvSpPr txBox="1"/>
          <p:nvPr/>
        </p:nvSpPr>
        <p:spPr>
          <a:xfrm>
            <a:off x="1264225" y="2749725"/>
            <a:ext cx="20271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urier New"/>
                <a:ea typeface="Courier New"/>
                <a:cs typeface="Courier New"/>
                <a:sym typeface="Courier New"/>
              </a:rPr>
              <a:t>00101001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2" name="Shape 582"/>
          <p:cNvSpPr/>
          <p:nvPr/>
        </p:nvSpPr>
        <p:spPr>
          <a:xfrm>
            <a:off x="1437025" y="2823725"/>
            <a:ext cx="1681500" cy="40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Shape 583"/>
          <p:cNvSpPr txBox="1"/>
          <p:nvPr/>
        </p:nvSpPr>
        <p:spPr>
          <a:xfrm>
            <a:off x="760700" y="2823725"/>
            <a:ext cx="6762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baseline="-25000" lang="en"/>
              <a:t>1</a:t>
            </a:r>
            <a:r>
              <a:rPr lang="en"/>
              <a:t>(x):</a:t>
            </a:r>
            <a:endParaRPr/>
          </a:p>
        </p:txBody>
      </p:sp>
      <p:sp>
        <p:nvSpPr>
          <p:cNvPr id="584" name="Shape 584"/>
          <p:cNvSpPr txBox="1"/>
          <p:nvPr/>
        </p:nvSpPr>
        <p:spPr>
          <a:xfrm>
            <a:off x="1264225" y="3493350"/>
            <a:ext cx="20271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urier New"/>
                <a:ea typeface="Courier New"/>
                <a:cs typeface="Courier New"/>
                <a:sym typeface="Courier New"/>
              </a:rPr>
              <a:t>10101101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5" name="Shape 585"/>
          <p:cNvSpPr/>
          <p:nvPr/>
        </p:nvSpPr>
        <p:spPr>
          <a:xfrm>
            <a:off x="1437025" y="3567350"/>
            <a:ext cx="1681500" cy="40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Shape 586"/>
          <p:cNvSpPr txBox="1"/>
          <p:nvPr/>
        </p:nvSpPr>
        <p:spPr>
          <a:xfrm>
            <a:off x="760701" y="3567350"/>
            <a:ext cx="6762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baseline="-25000" lang="en"/>
              <a:t>2</a:t>
            </a:r>
            <a:r>
              <a:rPr lang="en"/>
              <a:t>(x):</a:t>
            </a:r>
            <a:endParaRPr/>
          </a:p>
        </p:txBody>
      </p:sp>
      <p:sp>
        <p:nvSpPr>
          <p:cNvPr id="587" name="Shape 587"/>
          <p:cNvSpPr txBox="1"/>
          <p:nvPr/>
        </p:nvSpPr>
        <p:spPr>
          <a:xfrm>
            <a:off x="1264225" y="4224648"/>
            <a:ext cx="20271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urier New"/>
                <a:ea typeface="Courier New"/>
                <a:cs typeface="Courier New"/>
                <a:sym typeface="Courier New"/>
              </a:rPr>
              <a:t>00100001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8" name="Shape 588"/>
          <p:cNvSpPr/>
          <p:nvPr/>
        </p:nvSpPr>
        <p:spPr>
          <a:xfrm>
            <a:off x="1437025" y="4298648"/>
            <a:ext cx="1681500" cy="4071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Shape 589"/>
          <p:cNvSpPr txBox="1"/>
          <p:nvPr/>
        </p:nvSpPr>
        <p:spPr>
          <a:xfrm>
            <a:off x="760701" y="4298650"/>
            <a:ext cx="6762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baseline="-25000" lang="en"/>
              <a:t>3</a:t>
            </a:r>
            <a:r>
              <a:rPr lang="en"/>
              <a:t>(x):</a:t>
            </a:r>
            <a:endParaRPr/>
          </a:p>
        </p:txBody>
      </p:sp>
      <p:cxnSp>
        <p:nvCxnSpPr>
          <p:cNvPr id="590" name="Shape 590"/>
          <p:cNvCxnSpPr/>
          <p:nvPr/>
        </p:nvCxnSpPr>
        <p:spPr>
          <a:xfrm>
            <a:off x="3202845" y="3027275"/>
            <a:ext cx="1062900" cy="45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1" name="Shape 591"/>
          <p:cNvCxnSpPr/>
          <p:nvPr/>
        </p:nvCxnSpPr>
        <p:spPr>
          <a:xfrm flipH="1" rot="10800000">
            <a:off x="3202845" y="3761900"/>
            <a:ext cx="1062900" cy="9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2" name="Shape 592"/>
          <p:cNvCxnSpPr/>
          <p:nvPr/>
        </p:nvCxnSpPr>
        <p:spPr>
          <a:xfrm flipH="1" rot="10800000">
            <a:off x="3202845" y="4020998"/>
            <a:ext cx="1075200" cy="48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3" name="Shape 593"/>
          <p:cNvSpPr txBox="1"/>
          <p:nvPr/>
        </p:nvSpPr>
        <p:spPr>
          <a:xfrm>
            <a:off x="6512682" y="3429232"/>
            <a:ext cx="20271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urier New"/>
                <a:ea typeface="Courier New"/>
                <a:cs typeface="Courier New"/>
                <a:sym typeface="Courier New"/>
              </a:rPr>
              <a:t>00100001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4" name="Shape 594"/>
          <p:cNvSpPr/>
          <p:nvPr/>
        </p:nvSpPr>
        <p:spPr>
          <a:xfrm>
            <a:off x="6685482" y="3503232"/>
            <a:ext cx="1681500" cy="4071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Shape 595"/>
          <p:cNvSpPr/>
          <p:nvPr/>
        </p:nvSpPr>
        <p:spPr>
          <a:xfrm rot="5400000">
            <a:off x="4591775" y="3192800"/>
            <a:ext cx="742200" cy="1064700"/>
          </a:xfrm>
          <a:prstGeom prst="round2SameRect">
            <a:avLst>
              <a:gd fmla="val 48415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6" name="Shape 596"/>
          <p:cNvCxnSpPr/>
          <p:nvPr/>
        </p:nvCxnSpPr>
        <p:spPr>
          <a:xfrm flipH="1" rot="10800000">
            <a:off x="5558895" y="3692400"/>
            <a:ext cx="1062900" cy="9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  <p:sp>
        <p:nvSpPr>
          <p:cNvPr id="602" name="Shape 602"/>
          <p:cNvSpPr txBox="1"/>
          <p:nvPr>
            <p:ph idx="1" type="body"/>
          </p:nvPr>
        </p:nvSpPr>
        <p:spPr>
          <a:xfrm>
            <a:off x="311700" y="1152475"/>
            <a:ext cx="537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PostgreSQL version 9.6.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Min Mask Sketch extension written in C.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Extension contains the following components:</a:t>
            </a:r>
            <a:endParaRPr sz="1600">
              <a:solidFill>
                <a:srgbClr val="434343"/>
              </a:solidFill>
            </a:endParaRPr>
          </a:p>
        </p:txBody>
      </p:sp>
      <p:pic>
        <p:nvPicPr>
          <p:cNvPr id="603" name="Shape 6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7400" y="1615075"/>
            <a:ext cx="2079725" cy="19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What are</a:t>
            </a:r>
            <a:r>
              <a:rPr lang="en">
                <a:solidFill>
                  <a:srgbClr val="F3F3F3"/>
                </a:solidFill>
              </a:rPr>
              <a:t> </a:t>
            </a:r>
            <a:r>
              <a:rPr lang="en">
                <a:solidFill>
                  <a:srgbClr val="38761D"/>
                </a:solidFill>
              </a:rPr>
              <a:t>complex</a:t>
            </a:r>
            <a:r>
              <a:rPr lang="en"/>
              <a:t> data sharing policies?</a:t>
            </a:r>
            <a:endParaRPr/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434343"/>
                </a:solidFill>
              </a:rPr>
              <a:t>Multiple</a:t>
            </a:r>
            <a:r>
              <a:rPr lang="en">
                <a:solidFill>
                  <a:srgbClr val="434343"/>
                </a:solidFill>
              </a:rPr>
              <a:t> expressions describe how to share the data.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160" name="Shape 160"/>
          <p:cNvGraphicFramePr/>
          <p:nvPr/>
        </p:nvGraphicFramePr>
        <p:xfrm>
          <a:off x="952500" y="1999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1966700"/>
                <a:gridCol w="52723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Sharing Policy ID(s)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Data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Record 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Record 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Record 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1, 3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Record 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1, 2, 3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Record 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  <p:sp>
        <p:nvSpPr>
          <p:cNvPr id="609" name="Shape 609"/>
          <p:cNvSpPr txBox="1"/>
          <p:nvPr>
            <p:ph idx="1" type="body"/>
          </p:nvPr>
        </p:nvSpPr>
        <p:spPr>
          <a:xfrm>
            <a:off x="311700" y="1152475"/>
            <a:ext cx="537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PostgreSQL version 9.6.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Min Mask Sketch extension written in C.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Extension contains the following components:</a:t>
            </a:r>
            <a:endParaRPr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Definition of the Min Mask Sketch data type.</a:t>
            </a:r>
            <a:endParaRPr sz="1600">
              <a:solidFill>
                <a:srgbClr val="434343"/>
              </a:solidFill>
            </a:endParaRPr>
          </a:p>
        </p:txBody>
      </p:sp>
      <p:pic>
        <p:nvPicPr>
          <p:cNvPr id="610" name="Shape 6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7400" y="1615075"/>
            <a:ext cx="2079725" cy="19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  <p:sp>
        <p:nvSpPr>
          <p:cNvPr id="616" name="Shape 616"/>
          <p:cNvSpPr txBox="1"/>
          <p:nvPr>
            <p:ph idx="1" type="body"/>
          </p:nvPr>
        </p:nvSpPr>
        <p:spPr>
          <a:xfrm>
            <a:off x="311700" y="1152475"/>
            <a:ext cx="537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PostgreSQL version 9.6.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Min Mask Sketch extension written in C.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Extension contains the following components:</a:t>
            </a:r>
            <a:endParaRPr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Definition of the Min Mask Sketch data type.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Functions to create a new Min Mask Sketch object.</a:t>
            </a:r>
            <a:endParaRPr sz="1600">
              <a:solidFill>
                <a:srgbClr val="434343"/>
              </a:solidFill>
            </a:endParaRPr>
          </a:p>
        </p:txBody>
      </p:sp>
      <p:pic>
        <p:nvPicPr>
          <p:cNvPr id="617" name="Shape 6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7400" y="1615075"/>
            <a:ext cx="2079725" cy="19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  <p:sp>
        <p:nvSpPr>
          <p:cNvPr id="623" name="Shape 623"/>
          <p:cNvSpPr txBox="1"/>
          <p:nvPr>
            <p:ph idx="1" type="body"/>
          </p:nvPr>
        </p:nvSpPr>
        <p:spPr>
          <a:xfrm>
            <a:off x="311700" y="1152475"/>
            <a:ext cx="537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PostgreSQL version 9.6.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Min Mask Sketch extension written in C.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Extension contains the following components:</a:t>
            </a:r>
            <a:endParaRPr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Definition of the Min Mask Sketch data type.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Functions to create a new Min Mask Sketch object.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Functions to insert an element into the Min Mask Sketch.</a:t>
            </a:r>
            <a:endParaRPr sz="1600">
              <a:solidFill>
                <a:srgbClr val="434343"/>
              </a:solidFill>
            </a:endParaRPr>
          </a:p>
        </p:txBody>
      </p:sp>
      <p:pic>
        <p:nvPicPr>
          <p:cNvPr id="624" name="Shape 6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7400" y="1615075"/>
            <a:ext cx="2079725" cy="19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  <p:sp>
        <p:nvSpPr>
          <p:cNvPr id="630" name="Shape 630"/>
          <p:cNvSpPr txBox="1"/>
          <p:nvPr>
            <p:ph idx="1" type="body"/>
          </p:nvPr>
        </p:nvSpPr>
        <p:spPr>
          <a:xfrm>
            <a:off x="311700" y="1152475"/>
            <a:ext cx="537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PostgreSQL version 9.6.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Min Mask Sketch extension written in C.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Extension contains the following components:</a:t>
            </a:r>
            <a:endParaRPr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Definition of the Min Mask Sketch data type.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Functions to create a new Min Mask Sketch object.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Functions to insert an element into the Min Mask Sketch.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Functions to retrieve the bit string for a given element in the Min Mask Sketch.</a:t>
            </a:r>
            <a:endParaRPr sz="1600">
              <a:solidFill>
                <a:srgbClr val="434343"/>
              </a:solidFill>
            </a:endParaRPr>
          </a:p>
        </p:txBody>
      </p:sp>
      <p:pic>
        <p:nvPicPr>
          <p:cNvPr id="631" name="Shape 6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7400" y="1615075"/>
            <a:ext cx="2079725" cy="19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  <p:sp>
        <p:nvSpPr>
          <p:cNvPr id="637" name="Shape 637"/>
          <p:cNvSpPr txBox="1"/>
          <p:nvPr>
            <p:ph idx="1" type="body"/>
          </p:nvPr>
        </p:nvSpPr>
        <p:spPr>
          <a:xfrm>
            <a:off x="311700" y="1152475"/>
            <a:ext cx="537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PostgreSQL version 9.6.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Min Mask Sketch extension written in C.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Extension contains the following components:</a:t>
            </a:r>
            <a:endParaRPr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Definition of the Min Mask Sketch data type.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Functions to create a new Min Mask Sketch object.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Functions to insert an element into the Min Mask Sketch.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Functions to retrieve the bit string for a given element in the Min Mask Sketch.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https://github.com/oudalab/mms</a:t>
            </a:r>
            <a:r>
              <a:rPr lang="en" sz="1600">
                <a:solidFill>
                  <a:srgbClr val="434343"/>
                </a:solidFill>
              </a:rPr>
              <a:t> </a:t>
            </a:r>
            <a:endParaRPr sz="1600">
              <a:solidFill>
                <a:srgbClr val="434343"/>
              </a:solidFill>
            </a:endParaRPr>
          </a:p>
        </p:txBody>
      </p:sp>
      <p:pic>
        <p:nvPicPr>
          <p:cNvPr id="638" name="Shape 6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7400" y="1615075"/>
            <a:ext cx="2079725" cy="19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</a:t>
            </a:r>
            <a:endParaRPr/>
          </a:p>
        </p:txBody>
      </p:sp>
      <p:sp>
        <p:nvSpPr>
          <p:cNvPr id="644" name="Shape 644"/>
          <p:cNvSpPr/>
          <p:nvPr/>
        </p:nvSpPr>
        <p:spPr>
          <a:xfrm>
            <a:off x="2276788" y="1656275"/>
            <a:ext cx="1232100" cy="2249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PostgreSQL user-facing functions</a:t>
            </a:r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3870138" y="1656275"/>
            <a:ext cx="1673700" cy="2249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 / PostgreSQL wrapper functions</a:t>
            </a: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5905088" y="1656275"/>
            <a:ext cx="1001400" cy="2249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 functions</a:t>
            </a:r>
            <a:endParaRPr/>
          </a:p>
        </p:txBody>
      </p:sp>
      <p:sp>
        <p:nvSpPr>
          <p:cNvPr id="647" name="Shape 647"/>
          <p:cNvSpPr/>
          <p:nvPr/>
        </p:nvSpPr>
        <p:spPr>
          <a:xfrm>
            <a:off x="7267738" y="2136725"/>
            <a:ext cx="1181100" cy="1288800"/>
          </a:xfrm>
          <a:prstGeom prst="rect">
            <a:avLst/>
          </a:prstGeom>
          <a:solidFill>
            <a:srgbClr val="E6B8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 Mask Sketch</a:t>
            </a:r>
            <a:endParaRPr/>
          </a:p>
        </p:txBody>
      </p:sp>
      <p:cxnSp>
        <p:nvCxnSpPr>
          <p:cNvPr id="648" name="Shape 648"/>
          <p:cNvCxnSpPr/>
          <p:nvPr/>
        </p:nvCxnSpPr>
        <p:spPr>
          <a:xfrm>
            <a:off x="3508888" y="3085925"/>
            <a:ext cx="361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9" name="Shape 649"/>
          <p:cNvCxnSpPr/>
          <p:nvPr/>
        </p:nvCxnSpPr>
        <p:spPr>
          <a:xfrm>
            <a:off x="5543838" y="3085925"/>
            <a:ext cx="361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0" name="Shape 650"/>
          <p:cNvCxnSpPr/>
          <p:nvPr/>
        </p:nvCxnSpPr>
        <p:spPr>
          <a:xfrm>
            <a:off x="6906488" y="3085925"/>
            <a:ext cx="361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1" name="Shape 651"/>
          <p:cNvCxnSpPr/>
          <p:nvPr/>
        </p:nvCxnSpPr>
        <p:spPr>
          <a:xfrm rot="10800000">
            <a:off x="3508938" y="2476325"/>
            <a:ext cx="361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2" name="Shape 652"/>
          <p:cNvCxnSpPr/>
          <p:nvPr/>
        </p:nvCxnSpPr>
        <p:spPr>
          <a:xfrm rot="10800000">
            <a:off x="5543888" y="2476325"/>
            <a:ext cx="361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3" name="Shape 653"/>
          <p:cNvCxnSpPr/>
          <p:nvPr/>
        </p:nvCxnSpPr>
        <p:spPr>
          <a:xfrm rot="10800000">
            <a:off x="6906538" y="2476325"/>
            <a:ext cx="361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54" name="Shape 6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338" y="2190574"/>
            <a:ext cx="1181099" cy="1181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5" name="Shape 655"/>
          <p:cNvCxnSpPr/>
          <p:nvPr/>
        </p:nvCxnSpPr>
        <p:spPr>
          <a:xfrm>
            <a:off x="1841437" y="3085924"/>
            <a:ext cx="43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6" name="Shape 656"/>
          <p:cNvCxnSpPr/>
          <p:nvPr/>
        </p:nvCxnSpPr>
        <p:spPr>
          <a:xfrm rot="10800000">
            <a:off x="1841488" y="2476325"/>
            <a:ext cx="43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Usage: Creating an Empty Min Mask Sketch</a:t>
            </a:r>
            <a:endParaRPr/>
          </a:p>
        </p:txBody>
      </p:sp>
      <p:sp>
        <p:nvSpPr>
          <p:cNvPr id="662" name="Shape 662"/>
          <p:cNvSpPr txBox="1"/>
          <p:nvPr>
            <p:ph idx="1" type="body"/>
          </p:nvPr>
        </p:nvSpPr>
        <p:spPr>
          <a:xfrm>
            <a:off x="2110200" y="1781550"/>
            <a:ext cx="4923600" cy="21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CREATE EXTENSION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mms;</a:t>
            </a:r>
            <a:endParaRPr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example (</a:t>
            </a:r>
            <a:br>
              <a:rPr lang="en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   example_sketch mms</a:t>
            </a:r>
            <a:br>
              <a:rPr lang="en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</a:t>
            </a:r>
            <a:r>
              <a:rPr lang="en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example 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VALUES</a:t>
            </a:r>
            <a:r>
              <a:rPr lang="en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(mms());</a:t>
            </a:r>
            <a:endParaRPr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Usage: Inserting an Element</a:t>
            </a:r>
            <a:endParaRPr/>
          </a:p>
        </p:txBody>
      </p:sp>
      <p:sp>
        <p:nvSpPr>
          <p:cNvPr id="668" name="Shape 668"/>
          <p:cNvSpPr txBox="1"/>
          <p:nvPr>
            <p:ph idx="1" type="body"/>
          </p:nvPr>
        </p:nvSpPr>
        <p:spPr>
          <a:xfrm>
            <a:off x="1446450" y="2161200"/>
            <a:ext cx="6251100" cy="8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UPDATE </a:t>
            </a:r>
            <a:r>
              <a:rPr lang="en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example 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SET</a:t>
            </a:r>
            <a:r>
              <a:rPr lang="en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example_sketch =</a:t>
            </a:r>
            <a:br>
              <a:rPr lang="en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   mms_add(example_sketch, "</a:t>
            </a:r>
            <a:r>
              <a:rPr lang="en">
                <a:solidFill>
                  <a:srgbClr val="980000"/>
                </a:solidFill>
                <a:latin typeface="Courier New"/>
                <a:ea typeface="Courier New"/>
                <a:cs typeface="Courier New"/>
                <a:sym typeface="Courier New"/>
              </a:rPr>
              <a:t>abc</a:t>
            </a:r>
            <a:r>
              <a:rPr lang="en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"::text, </a:t>
            </a:r>
            <a:r>
              <a:rPr lang="en">
                <a:solidFill>
                  <a:srgbClr val="B45F06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lang="en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69" name="Shape 669"/>
          <p:cNvCxnSpPr/>
          <p:nvPr/>
        </p:nvCxnSpPr>
        <p:spPr>
          <a:xfrm flipH="1" rot="10800000">
            <a:off x="6598975" y="2824575"/>
            <a:ext cx="579600" cy="740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70" name="Shape 670"/>
          <p:cNvSpPr txBox="1"/>
          <p:nvPr/>
        </p:nvSpPr>
        <p:spPr>
          <a:xfrm>
            <a:off x="5513598" y="3564665"/>
            <a:ext cx="20271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urier New"/>
                <a:ea typeface="Courier New"/>
                <a:cs typeface="Courier New"/>
                <a:sym typeface="Courier New"/>
              </a:rPr>
              <a:t>00000110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1" name="Shape 671"/>
          <p:cNvSpPr/>
          <p:nvPr/>
        </p:nvSpPr>
        <p:spPr>
          <a:xfrm>
            <a:off x="5686398" y="3638665"/>
            <a:ext cx="1681500" cy="40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72" name="Shape 672"/>
          <p:cNvCxnSpPr/>
          <p:nvPr/>
        </p:nvCxnSpPr>
        <p:spPr>
          <a:xfrm flipH="1" rot="10800000">
            <a:off x="4588450" y="2849375"/>
            <a:ext cx="1048500" cy="678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73" name="Shape 673"/>
          <p:cNvSpPr txBox="1"/>
          <p:nvPr/>
        </p:nvSpPr>
        <p:spPr>
          <a:xfrm>
            <a:off x="3700350" y="3284522"/>
            <a:ext cx="12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Element Primary Key</a:t>
            </a:r>
            <a:endParaRPr b="1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Usage: Querying the Min Mask Sketch</a:t>
            </a:r>
            <a:endParaRPr/>
          </a:p>
        </p:txBody>
      </p:sp>
      <p:sp>
        <p:nvSpPr>
          <p:cNvPr id="679" name="Shape 679"/>
          <p:cNvSpPr txBox="1"/>
          <p:nvPr>
            <p:ph idx="1" type="body"/>
          </p:nvPr>
        </p:nvSpPr>
        <p:spPr>
          <a:xfrm>
            <a:off x="1175550" y="2161200"/>
            <a:ext cx="6792900" cy="8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SELECT</a:t>
            </a:r>
            <a:r>
              <a:rPr lang="en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mms_get_mask(example_sketch, "</a:t>
            </a:r>
            <a:r>
              <a:rPr lang="en">
                <a:solidFill>
                  <a:srgbClr val="980000"/>
                </a:solidFill>
                <a:latin typeface="Courier New"/>
                <a:ea typeface="Courier New"/>
                <a:cs typeface="Courier New"/>
                <a:sym typeface="Courier New"/>
              </a:rPr>
              <a:t>abc</a:t>
            </a:r>
            <a:r>
              <a:rPr lang="en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"::text) </a:t>
            </a:r>
            <a:br>
              <a:rPr lang="en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example; </a:t>
            </a:r>
            <a:endParaRPr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</a:t>
            </a:r>
            <a:endParaRPr/>
          </a:p>
        </p:txBody>
      </p:sp>
      <p:sp>
        <p:nvSpPr>
          <p:cNvPr id="685" name="Shape 6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Consider the Health Tracker Pro example:</a:t>
            </a:r>
            <a:br>
              <a:rPr lang="en" sz="1600">
                <a:solidFill>
                  <a:srgbClr val="434343"/>
                </a:solidFill>
              </a:rPr>
            </a:br>
            <a:endParaRPr sz="1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1124675" y="1182536"/>
            <a:ext cx="7199400" cy="36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2819407" y="1496786"/>
            <a:ext cx="3810000" cy="2971800"/>
          </a:xfrm>
          <a:custGeom>
            <a:pathLst>
              <a:path extrusionOk="0" h="120000" w="120000">
                <a:moveTo>
                  <a:pt x="62617" y="57"/>
                </a:moveTo>
                <a:lnTo>
                  <a:pt x="62617" y="57"/>
                </a:lnTo>
                <a:cubicBezTo>
                  <a:pt x="79033" y="774"/>
                  <a:pt x="94437" y="8192"/>
                  <a:pt x="105233" y="20580"/>
                </a:cubicBezTo>
                <a:lnTo>
                  <a:pt x="88682" y="35003"/>
                </a:lnTo>
                <a:cubicBezTo>
                  <a:pt x="81836" y="27148"/>
                  <a:pt x="72068" y="22444"/>
                  <a:pt x="61658" y="21989"/>
                </a:cubicBezTo>
                <a:close/>
              </a:path>
            </a:pathLst>
          </a:cu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18000" lIns="28000" spcFirstLastPara="1" rIns="28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Ship Owners</a:t>
            </a: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2819407" y="1496786"/>
            <a:ext cx="3810000" cy="2971800"/>
          </a:xfrm>
          <a:custGeom>
            <a:pathLst>
              <a:path extrusionOk="0" h="120000" w="120000">
                <a:moveTo>
                  <a:pt x="108497" y="24672"/>
                </a:moveTo>
                <a:lnTo>
                  <a:pt x="108497" y="24672"/>
                </a:lnTo>
                <a:cubicBezTo>
                  <a:pt x="118172" y="37954"/>
                  <a:pt x="121977" y="54622"/>
                  <a:pt x="119022" y="70787"/>
                </a:cubicBezTo>
                <a:lnTo>
                  <a:pt x="97426" y="66840"/>
                </a:lnTo>
                <a:cubicBezTo>
                  <a:pt x="99299" y="56590"/>
                  <a:pt x="96887" y="46020"/>
                  <a:pt x="90752" y="37598"/>
                </a:cubicBezTo>
                <a:close/>
              </a:path>
            </a:pathLst>
          </a:custGeom>
          <a:gradFill>
            <a:gsLst>
              <a:gs pos="0">
                <a:srgbClr val="D13F3B"/>
              </a:gs>
              <a:gs pos="100000">
                <a:srgbClr val="FF9995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18000" lIns="28000" spcFirstLastPara="1" rIns="28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Ship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Operators</a:t>
            </a:r>
            <a:endParaRPr b="0" i="0" sz="1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2819407" y="1496786"/>
            <a:ext cx="3810000" cy="2971800"/>
          </a:xfrm>
          <a:custGeom>
            <a:pathLst>
              <a:path extrusionOk="0" h="120000" w="120000">
                <a:moveTo>
                  <a:pt x="117857" y="75890"/>
                </a:moveTo>
                <a:cubicBezTo>
                  <a:pt x="113505" y="91735"/>
                  <a:pt x="102845" y="105102"/>
                  <a:pt x="88366" y="112871"/>
                </a:cubicBezTo>
                <a:lnTo>
                  <a:pt x="77987" y="93525"/>
                </a:lnTo>
                <a:cubicBezTo>
                  <a:pt x="87169" y="88599"/>
                  <a:pt x="93928" y="80122"/>
                  <a:pt x="96688" y="70075"/>
                </a:cubicBezTo>
                <a:close/>
              </a:path>
            </a:pathLst>
          </a:custGeom>
          <a:gradFill>
            <a:gsLst>
              <a:gs pos="0">
                <a:srgbClr val="A0C94A"/>
              </a:gs>
              <a:gs pos="100000">
                <a:srgbClr val="DBFF9C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18000" lIns="28000" spcFirstLastPara="1" rIns="28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Freight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Movers</a:t>
            </a: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2819407" y="1496786"/>
            <a:ext cx="3810000" cy="2971800"/>
          </a:xfrm>
          <a:custGeom>
            <a:pathLst>
              <a:path extrusionOk="0" h="120000" w="120000">
                <a:moveTo>
                  <a:pt x="83650" y="115142"/>
                </a:moveTo>
                <a:lnTo>
                  <a:pt x="83650" y="115142"/>
                </a:lnTo>
                <a:cubicBezTo>
                  <a:pt x="68548" y="121619"/>
                  <a:pt x="51451" y="121619"/>
                  <a:pt x="36349" y="115142"/>
                </a:cubicBezTo>
                <a:lnTo>
                  <a:pt x="45003" y="94966"/>
                </a:lnTo>
                <a:lnTo>
                  <a:pt x="45003" y="94966"/>
                </a:lnTo>
                <a:cubicBezTo>
                  <a:pt x="54579" y="99073"/>
                  <a:pt x="65421" y="99073"/>
                  <a:pt x="74997" y="94966"/>
                </a:cubicBezTo>
                <a:close/>
              </a:path>
            </a:pathLst>
          </a:custGeom>
          <a:gradFill>
            <a:gsLst>
              <a:gs pos="0">
                <a:srgbClr val="7F5AAB"/>
              </a:gs>
              <a:gs pos="100000">
                <a:srgbClr val="C7AEED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18000" lIns="28000" spcFirstLastPara="1" rIns="28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Freight Owners</a:t>
            </a: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2819407" y="1496786"/>
            <a:ext cx="3810000" cy="2971800"/>
          </a:xfrm>
          <a:custGeom>
            <a:pathLst>
              <a:path extrusionOk="0" h="120000" w="120000">
                <a:moveTo>
                  <a:pt x="31634" y="112871"/>
                </a:moveTo>
                <a:lnTo>
                  <a:pt x="31634" y="112871"/>
                </a:lnTo>
                <a:cubicBezTo>
                  <a:pt x="17154" y="105102"/>
                  <a:pt x="6494" y="91735"/>
                  <a:pt x="2142" y="75890"/>
                </a:cubicBezTo>
                <a:lnTo>
                  <a:pt x="23312" y="70076"/>
                </a:lnTo>
                <a:cubicBezTo>
                  <a:pt x="26072" y="80124"/>
                  <a:pt x="32831" y="88600"/>
                  <a:pt x="42013" y="93526"/>
                </a:cubicBezTo>
                <a:close/>
              </a:path>
            </a:pathLst>
          </a:custGeom>
          <a:gradFill>
            <a:gsLst>
              <a:gs pos="0">
                <a:srgbClr val="38B6D8"/>
              </a:gs>
              <a:gs pos="100000">
                <a:srgbClr val="91EC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18000" lIns="28000" spcFirstLastPara="1" rIns="28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Crew Management</a:t>
            </a:r>
            <a:endParaRPr b="0" i="0" sz="9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Companies</a:t>
            </a:r>
            <a:endParaRPr b="0" i="0" sz="9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2819407" y="1496786"/>
            <a:ext cx="3810000" cy="2971800"/>
          </a:xfrm>
          <a:custGeom>
            <a:pathLst>
              <a:path extrusionOk="0" h="120000" w="120000">
                <a:moveTo>
                  <a:pt x="977" y="70786"/>
                </a:moveTo>
                <a:lnTo>
                  <a:pt x="977" y="70786"/>
                </a:lnTo>
                <a:cubicBezTo>
                  <a:pt x="-1977" y="54622"/>
                  <a:pt x="1827" y="37953"/>
                  <a:pt x="11502" y="24671"/>
                </a:cubicBezTo>
                <a:lnTo>
                  <a:pt x="29247" y="37598"/>
                </a:lnTo>
                <a:lnTo>
                  <a:pt x="29247" y="37598"/>
                </a:lnTo>
                <a:cubicBezTo>
                  <a:pt x="23112" y="46020"/>
                  <a:pt x="20700" y="56590"/>
                  <a:pt x="22573" y="66840"/>
                </a:cubicBezTo>
                <a:close/>
              </a:path>
            </a:pathLst>
          </a:custGeom>
          <a:gradFill>
            <a:gsLst>
              <a:gs pos="0">
                <a:srgbClr val="FF932B"/>
              </a:gs>
              <a:gs pos="100000">
                <a:srgbClr val="FFB673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18000" lIns="28000" spcFirstLastPara="1" rIns="28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Many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Others</a:t>
            </a:r>
            <a:endParaRPr b="0" i="0" sz="1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819407" y="1496786"/>
            <a:ext cx="3810000" cy="2971800"/>
          </a:xfrm>
          <a:custGeom>
            <a:pathLst>
              <a:path extrusionOk="0" h="120000" w="120000">
                <a:moveTo>
                  <a:pt x="14766" y="20580"/>
                </a:moveTo>
                <a:lnTo>
                  <a:pt x="14766" y="20580"/>
                </a:lnTo>
                <a:cubicBezTo>
                  <a:pt x="25562" y="8192"/>
                  <a:pt x="40966" y="774"/>
                  <a:pt x="57382" y="57"/>
                </a:cubicBezTo>
                <a:lnTo>
                  <a:pt x="58340" y="21989"/>
                </a:lnTo>
                <a:cubicBezTo>
                  <a:pt x="47930" y="22444"/>
                  <a:pt x="38162" y="27148"/>
                  <a:pt x="31316" y="35003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BABABA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18000" lIns="28000" spcFirstLastPara="1" rIns="28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sdadaIns</a:t>
            </a:r>
            <a:r>
              <a:rPr b="0" i="0" lang="en" sz="1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Insurances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Companieshj</a:t>
            </a:r>
            <a:endParaRPr b="0" i="0" sz="1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4" name="Shape 174"/>
          <p:cNvGrpSpPr/>
          <p:nvPr/>
        </p:nvGrpSpPr>
        <p:grpSpPr>
          <a:xfrm>
            <a:off x="3786817" y="2245193"/>
            <a:ext cx="1875113" cy="1474988"/>
            <a:chOff x="3786817" y="2598074"/>
            <a:chExt cx="1875113" cy="1966650"/>
          </a:xfrm>
        </p:grpSpPr>
        <p:sp>
          <p:nvSpPr>
            <p:cNvPr id="175" name="Shape 175"/>
            <p:cNvSpPr/>
            <p:nvPr/>
          </p:nvSpPr>
          <p:spPr>
            <a:xfrm>
              <a:off x="3786817" y="2598074"/>
              <a:ext cx="1875113" cy="1966650"/>
            </a:xfrm>
            <a:custGeom>
              <a:pathLst>
                <a:path extrusionOk="0" h="120000" w="120000">
                  <a:moveTo>
                    <a:pt x="0" y="60000"/>
                  </a:moveTo>
                  <a:cubicBezTo>
                    <a:pt x="0" y="26833"/>
                    <a:pt x="26858" y="0"/>
                    <a:pt x="60000" y="0"/>
                  </a:cubicBezTo>
                  <a:cubicBezTo>
                    <a:pt x="93132" y="0"/>
                    <a:pt x="120000" y="26833"/>
                    <a:pt x="120000" y="60000"/>
                  </a:cubicBezTo>
                  <a:cubicBezTo>
                    <a:pt x="120000" y="93112"/>
                    <a:pt x="93132" y="120000"/>
                    <a:pt x="60000" y="120000"/>
                  </a:cubicBezTo>
                  <a:cubicBezTo>
                    <a:pt x="26858" y="120000"/>
                    <a:pt x="0" y="93112"/>
                    <a:pt x="0" y="60000"/>
                  </a:cubicBezTo>
                  <a:close/>
                </a:path>
              </a:pathLst>
            </a:custGeom>
            <a:gradFill>
              <a:gsLst>
                <a:gs pos="0">
                  <a:srgbClr val="7CA089"/>
                </a:gs>
                <a:gs pos="42277">
                  <a:srgbClr val="007947"/>
                </a:gs>
                <a:gs pos="70462">
                  <a:srgbClr val="006D3F"/>
                </a:gs>
                <a:gs pos="100000">
                  <a:srgbClr val="006D3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algn="tl" dir="2700000" dist="21496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Shape 176"/>
            <p:cNvSpPr txBox="1"/>
            <p:nvPr/>
          </p:nvSpPr>
          <p:spPr>
            <a:xfrm>
              <a:off x="3956239" y="2782529"/>
              <a:ext cx="1536268" cy="15977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000" lIns="28000" spcFirstLastPara="1" rIns="28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Sharing Platform</a:t>
              </a:r>
              <a:endParaRPr b="1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77" name="Shape 177"/>
          <p:cNvSpPr/>
          <p:nvPr/>
        </p:nvSpPr>
        <p:spPr>
          <a:xfrm>
            <a:off x="9525007" y="3371854"/>
            <a:ext cx="1937211" cy="175432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400" u="none" cap="none" strike="noStrik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TIDE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400" u="none" cap="none" strike="noStrik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RAME</a:t>
            </a:r>
            <a:endParaRPr b="1" i="0" sz="5400" u="none" cap="none" strike="noStrik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5051918" y="1606286"/>
            <a:ext cx="10026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3F3F3"/>
                </a:solidFill>
              </a:rPr>
              <a:t>Ship Owners</a:t>
            </a:r>
            <a:endParaRPr b="1" sz="1100">
              <a:solidFill>
                <a:srgbClr val="F3F3F3"/>
              </a:solidFill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5844696" y="2467486"/>
            <a:ext cx="11085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3F3F3"/>
                </a:solidFill>
              </a:rPr>
              <a:t>Ship</a:t>
            </a:r>
            <a:r>
              <a:rPr b="1" lang="en" sz="1100">
                <a:solidFill>
                  <a:srgbClr val="F3F3F3"/>
                </a:solidFill>
              </a:rPr>
              <a:t> Operators</a:t>
            </a:r>
            <a:endParaRPr b="1" sz="1100">
              <a:solidFill>
                <a:srgbClr val="F3F3F3"/>
              </a:solidFill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5612293" y="3470250"/>
            <a:ext cx="10026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3F3F3"/>
                </a:solidFill>
              </a:rPr>
              <a:t>Freight Movers</a:t>
            </a:r>
            <a:endParaRPr b="1" sz="1100">
              <a:solidFill>
                <a:srgbClr val="F3F3F3"/>
              </a:solidFill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4386361" y="3925550"/>
            <a:ext cx="10026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3F3F3"/>
                </a:solidFill>
              </a:rPr>
              <a:t>Freight</a:t>
            </a:r>
            <a:endParaRPr b="1" sz="1100">
              <a:solidFill>
                <a:srgbClr val="F3F3F3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3F3F3"/>
                </a:solidFill>
              </a:rPr>
              <a:t>Owners</a:t>
            </a:r>
            <a:endParaRPr b="1" sz="1100">
              <a:solidFill>
                <a:srgbClr val="F3F3F3"/>
              </a:solidFill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3064854" y="3435311"/>
            <a:ext cx="11085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3F3F3"/>
                </a:solidFill>
              </a:rPr>
              <a:t>Crew</a:t>
            </a:r>
            <a:endParaRPr b="1" sz="1100">
              <a:solidFill>
                <a:srgbClr val="F3F3F3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3F3F3"/>
                </a:solidFill>
              </a:rPr>
              <a:t>Management</a:t>
            </a:r>
            <a:endParaRPr b="1" sz="1100">
              <a:solidFill>
                <a:srgbClr val="F3F3F3"/>
              </a:solidFill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2778579" y="2557914"/>
            <a:ext cx="11085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3F3F3"/>
                </a:solidFill>
              </a:rPr>
              <a:t>Insurance</a:t>
            </a:r>
            <a:endParaRPr b="1" sz="1100">
              <a:solidFill>
                <a:srgbClr val="F3F3F3"/>
              </a:solidFill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3576814" y="1725957"/>
            <a:ext cx="11085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3F3F3"/>
                </a:solidFill>
              </a:rPr>
              <a:t>Many Others</a:t>
            </a:r>
            <a:endParaRPr b="1" sz="1100">
              <a:solidFill>
                <a:srgbClr val="F3F3F3"/>
              </a:solidFill>
            </a:endParaRPr>
          </a:p>
        </p:txBody>
      </p:sp>
      <p:sp>
        <p:nvSpPr>
          <p:cNvPr id="185" name="Shape 1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Example: Weather Company X</a:t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</a:t>
            </a:r>
            <a:endParaRPr/>
          </a:p>
        </p:txBody>
      </p:sp>
      <p:sp>
        <p:nvSpPr>
          <p:cNvPr id="691" name="Shape 6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Consider the Health Tracker Pro example:</a:t>
            </a:r>
            <a:endParaRPr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Each record takes 16 bytes to store.</a:t>
            </a:r>
            <a:br>
              <a:rPr lang="en" sz="1600">
                <a:solidFill>
                  <a:srgbClr val="434343"/>
                </a:solidFill>
              </a:rPr>
            </a:br>
            <a:endParaRPr sz="1600">
              <a:solidFill>
                <a:srgbClr val="434343"/>
              </a:solidFill>
            </a:endParaRPr>
          </a:p>
        </p:txBody>
      </p:sp>
      <p:pic>
        <p:nvPicPr>
          <p:cNvPr id="692" name="Shape 6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051" y="1799359"/>
            <a:ext cx="499951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</a:t>
            </a:r>
            <a:endParaRPr/>
          </a:p>
        </p:txBody>
      </p:sp>
      <p:sp>
        <p:nvSpPr>
          <p:cNvPr id="698" name="Shape 6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Consider the Health Tracker Pro example:</a:t>
            </a:r>
            <a:endParaRPr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Each record takes 16 bytes to store.</a:t>
            </a:r>
            <a:br>
              <a:rPr lang="en" sz="1600">
                <a:solidFill>
                  <a:srgbClr val="434343"/>
                </a:solidFill>
              </a:rPr>
            </a:br>
            <a:br>
              <a:rPr lang="en" sz="1600">
                <a:solidFill>
                  <a:srgbClr val="434343"/>
                </a:solidFill>
              </a:rPr>
            </a:br>
            <a:endParaRPr sz="1600"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The simple approach of using 3 separate columns to store the sharing policy metadata would add an additional 3 bytes to each record.</a:t>
            </a:r>
            <a:endParaRPr sz="1600">
              <a:solidFill>
                <a:srgbClr val="434343"/>
              </a:solidFill>
            </a:endParaRPr>
          </a:p>
        </p:txBody>
      </p:sp>
      <p:pic>
        <p:nvPicPr>
          <p:cNvPr id="699" name="Shape 6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051" y="1799359"/>
            <a:ext cx="499951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</a:t>
            </a:r>
            <a:endParaRPr/>
          </a:p>
        </p:txBody>
      </p:sp>
      <p:sp>
        <p:nvSpPr>
          <p:cNvPr id="705" name="Shape 7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Consider the Health Tracker Pro example:</a:t>
            </a:r>
            <a:endParaRPr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Each record takes 16 bytes to store.</a:t>
            </a:r>
            <a:br>
              <a:rPr lang="en" sz="1600">
                <a:solidFill>
                  <a:srgbClr val="434343"/>
                </a:solidFill>
              </a:rPr>
            </a:br>
            <a:br>
              <a:rPr lang="en" sz="1600">
                <a:solidFill>
                  <a:srgbClr val="434343"/>
                </a:solidFill>
              </a:rPr>
            </a:br>
            <a:endParaRPr sz="1600"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The simple approach of using 3 separate columns to store the sharing policy metadata would add an additional 3 bytes to each record.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Using </a:t>
            </a:r>
            <a:r>
              <a:rPr b="1" lang="en" sz="1600">
                <a:solidFill>
                  <a:srgbClr val="434343"/>
                </a:solidFill>
              </a:rPr>
              <a:t>c </a:t>
            </a:r>
            <a:r>
              <a:rPr lang="en" sz="1600">
                <a:solidFill>
                  <a:srgbClr val="434343"/>
                </a:solidFill>
              </a:rPr>
              <a:t>= 95% and </a:t>
            </a:r>
            <a:r>
              <a:rPr b="1" lang="en" sz="1600">
                <a:solidFill>
                  <a:srgbClr val="434343"/>
                </a:solidFill>
              </a:rPr>
              <a:t>ϵ</a:t>
            </a:r>
            <a:r>
              <a:rPr lang="en" sz="1600">
                <a:solidFill>
                  <a:srgbClr val="434343"/>
                </a:solidFill>
              </a:rPr>
              <a:t> = 0.001, the Min Mask Sketch would require </a:t>
            </a:r>
            <a:r>
              <a:rPr b="1" lang="en" sz="1600">
                <a:solidFill>
                  <a:srgbClr val="434343"/>
                </a:solidFill>
              </a:rPr>
              <a:t>8.154</a:t>
            </a:r>
            <a:r>
              <a:rPr lang="en" sz="1600">
                <a:solidFill>
                  <a:srgbClr val="434343"/>
                </a:solidFill>
              </a:rPr>
              <a:t> KB to store the policy metadata.</a:t>
            </a:r>
            <a:endParaRPr sz="1600">
              <a:solidFill>
                <a:srgbClr val="434343"/>
              </a:solidFill>
            </a:endParaRPr>
          </a:p>
        </p:txBody>
      </p:sp>
      <p:pic>
        <p:nvPicPr>
          <p:cNvPr id="706" name="Shape 7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051" y="1799359"/>
            <a:ext cx="499951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</a:t>
            </a:r>
            <a:endParaRPr/>
          </a:p>
        </p:txBody>
      </p:sp>
      <p:sp>
        <p:nvSpPr>
          <p:cNvPr id="712" name="Shape 7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Consider the Health Tracker Pro example:</a:t>
            </a:r>
            <a:endParaRPr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Each record takes 16 bytes to store.</a:t>
            </a:r>
            <a:br>
              <a:rPr lang="en" sz="1600">
                <a:solidFill>
                  <a:srgbClr val="434343"/>
                </a:solidFill>
              </a:rPr>
            </a:br>
            <a:br>
              <a:rPr lang="en" sz="1600">
                <a:solidFill>
                  <a:srgbClr val="434343"/>
                </a:solidFill>
              </a:rPr>
            </a:br>
            <a:endParaRPr sz="1600"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The simple approach of using 3 separate columns to store the sharing policy metadata would add an additional 3 bytes to each record.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Using </a:t>
            </a:r>
            <a:r>
              <a:rPr b="1" lang="en" sz="1600">
                <a:solidFill>
                  <a:srgbClr val="434343"/>
                </a:solidFill>
              </a:rPr>
              <a:t>c </a:t>
            </a:r>
            <a:r>
              <a:rPr lang="en" sz="1600">
                <a:solidFill>
                  <a:srgbClr val="434343"/>
                </a:solidFill>
              </a:rPr>
              <a:t>= 95% and </a:t>
            </a:r>
            <a:r>
              <a:rPr b="1" lang="en" sz="1600">
                <a:solidFill>
                  <a:srgbClr val="434343"/>
                </a:solidFill>
              </a:rPr>
              <a:t>ϵ</a:t>
            </a:r>
            <a:r>
              <a:rPr lang="en" sz="1600">
                <a:solidFill>
                  <a:srgbClr val="434343"/>
                </a:solidFill>
              </a:rPr>
              <a:t> = 0.001, the Min Mask Sketch would require </a:t>
            </a:r>
            <a:r>
              <a:rPr b="1" lang="en" sz="1600">
                <a:solidFill>
                  <a:srgbClr val="434343"/>
                </a:solidFill>
              </a:rPr>
              <a:t>8.154</a:t>
            </a:r>
            <a:r>
              <a:rPr lang="en" sz="1600">
                <a:solidFill>
                  <a:srgbClr val="434343"/>
                </a:solidFill>
              </a:rPr>
              <a:t> KB</a:t>
            </a:r>
            <a:r>
              <a:rPr lang="en" sz="1600">
                <a:solidFill>
                  <a:srgbClr val="434343"/>
                </a:solidFill>
              </a:rPr>
              <a:t> to store the policy metadata.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For </a:t>
            </a:r>
            <a:r>
              <a:rPr b="1" lang="en" sz="1600">
                <a:solidFill>
                  <a:srgbClr val="434343"/>
                </a:solidFill>
              </a:rPr>
              <a:t>1</a:t>
            </a:r>
            <a:r>
              <a:rPr lang="en" sz="1600">
                <a:solidFill>
                  <a:srgbClr val="434343"/>
                </a:solidFill>
              </a:rPr>
              <a:t> GB of data, The simple approach would require </a:t>
            </a:r>
            <a:r>
              <a:rPr b="1" lang="en" sz="1600">
                <a:solidFill>
                  <a:srgbClr val="434343"/>
                </a:solidFill>
              </a:rPr>
              <a:t>187.5</a:t>
            </a:r>
            <a:r>
              <a:rPr lang="en" sz="1600">
                <a:solidFill>
                  <a:srgbClr val="434343"/>
                </a:solidFill>
              </a:rPr>
              <a:t> MB.</a:t>
            </a:r>
            <a:endParaRPr sz="1600">
              <a:solidFill>
                <a:srgbClr val="434343"/>
              </a:solidFill>
            </a:endParaRPr>
          </a:p>
        </p:txBody>
      </p:sp>
      <p:pic>
        <p:nvPicPr>
          <p:cNvPr id="713" name="Shape 7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051" y="1799359"/>
            <a:ext cx="499951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</a:t>
            </a:r>
            <a:endParaRPr/>
          </a:p>
        </p:txBody>
      </p:sp>
      <p:sp>
        <p:nvSpPr>
          <p:cNvPr id="719" name="Shape 7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Consider the Health Tracker Pro example:</a:t>
            </a:r>
            <a:endParaRPr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Each record takes 16 bytes to store.</a:t>
            </a:r>
            <a:br>
              <a:rPr lang="en" sz="1600">
                <a:solidFill>
                  <a:srgbClr val="434343"/>
                </a:solidFill>
              </a:rPr>
            </a:br>
            <a:br>
              <a:rPr lang="en" sz="1600">
                <a:solidFill>
                  <a:srgbClr val="434343"/>
                </a:solidFill>
              </a:rPr>
            </a:br>
            <a:endParaRPr sz="1600"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The simple approach of using 3 separate columns to store the sharing policy metadata would add an additional 3 bytes to each record.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Using </a:t>
            </a:r>
            <a:r>
              <a:rPr b="1" lang="en" sz="1600">
                <a:solidFill>
                  <a:srgbClr val="434343"/>
                </a:solidFill>
              </a:rPr>
              <a:t>c </a:t>
            </a:r>
            <a:r>
              <a:rPr lang="en" sz="1600">
                <a:solidFill>
                  <a:srgbClr val="434343"/>
                </a:solidFill>
              </a:rPr>
              <a:t>= 95% and </a:t>
            </a:r>
            <a:r>
              <a:rPr b="1" lang="en" sz="1600">
                <a:solidFill>
                  <a:srgbClr val="434343"/>
                </a:solidFill>
              </a:rPr>
              <a:t>ϵ</a:t>
            </a:r>
            <a:r>
              <a:rPr lang="en" sz="1600">
                <a:solidFill>
                  <a:srgbClr val="434343"/>
                </a:solidFill>
              </a:rPr>
              <a:t> = 0.001, the Min Mask Sketch would require </a:t>
            </a:r>
            <a:r>
              <a:rPr b="1" lang="en" sz="1600">
                <a:solidFill>
                  <a:srgbClr val="434343"/>
                </a:solidFill>
              </a:rPr>
              <a:t>8.154</a:t>
            </a:r>
            <a:r>
              <a:rPr lang="en" sz="1600">
                <a:solidFill>
                  <a:srgbClr val="434343"/>
                </a:solidFill>
              </a:rPr>
              <a:t> KB</a:t>
            </a:r>
            <a:r>
              <a:rPr lang="en" sz="1600">
                <a:solidFill>
                  <a:srgbClr val="434343"/>
                </a:solidFill>
              </a:rPr>
              <a:t> to store the policy metadata.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For </a:t>
            </a:r>
            <a:r>
              <a:rPr b="1" lang="en" sz="1600">
                <a:solidFill>
                  <a:srgbClr val="434343"/>
                </a:solidFill>
              </a:rPr>
              <a:t>1</a:t>
            </a:r>
            <a:r>
              <a:rPr lang="en" sz="1600">
                <a:solidFill>
                  <a:srgbClr val="434343"/>
                </a:solidFill>
              </a:rPr>
              <a:t> GB of data, The simple approach would require </a:t>
            </a:r>
            <a:r>
              <a:rPr b="1" lang="en" sz="1600">
                <a:solidFill>
                  <a:srgbClr val="434343"/>
                </a:solidFill>
              </a:rPr>
              <a:t>187.5</a:t>
            </a:r>
            <a:r>
              <a:rPr lang="en" sz="1600">
                <a:solidFill>
                  <a:srgbClr val="434343"/>
                </a:solidFill>
              </a:rPr>
              <a:t> MB.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This results in the Min Mask Sketch providing a </a:t>
            </a:r>
            <a:r>
              <a:rPr b="1" lang="en" sz="1600">
                <a:solidFill>
                  <a:srgbClr val="434343"/>
                </a:solidFill>
              </a:rPr>
              <a:t>187.49</a:t>
            </a:r>
            <a:r>
              <a:rPr lang="en" sz="1600">
                <a:solidFill>
                  <a:srgbClr val="434343"/>
                </a:solidFill>
              </a:rPr>
              <a:t> MB reduction in storage cost for this example.</a:t>
            </a:r>
            <a:endParaRPr sz="1600">
              <a:solidFill>
                <a:srgbClr val="434343"/>
              </a:solidFill>
            </a:endParaRPr>
          </a:p>
        </p:txBody>
      </p:sp>
      <p:pic>
        <p:nvPicPr>
          <p:cNvPr id="720" name="Shape 7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051" y="1799359"/>
            <a:ext cx="499951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Downside</a:t>
            </a:r>
            <a:endParaRPr/>
          </a:p>
        </p:txBody>
      </p:sp>
      <p:sp>
        <p:nvSpPr>
          <p:cNvPr id="726" name="Shape 7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Could over-share data due to the probabilistic nature of the data structure.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Downside</a:t>
            </a:r>
            <a:endParaRPr/>
          </a:p>
        </p:txBody>
      </p:sp>
      <p:sp>
        <p:nvSpPr>
          <p:cNvPr id="732" name="Shape 7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Could over-share data due to the probabilistic nature of the data structure.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Cannot deactivate an expression (move from a 1 to a 0).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Downside</a:t>
            </a:r>
            <a:endParaRPr/>
          </a:p>
        </p:txBody>
      </p:sp>
      <p:sp>
        <p:nvSpPr>
          <p:cNvPr id="738" name="Shape 7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Could over-share data due to the probabilistic nature of the data structure.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Cannot deactivate an expression (move from a 1 to a 0).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When policies cluster together, the mms can become </a:t>
            </a:r>
            <a:r>
              <a:rPr lang="en">
                <a:solidFill>
                  <a:srgbClr val="434343"/>
                </a:solidFill>
              </a:rPr>
              <a:t>inefficient.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Directions</a:t>
            </a:r>
            <a:endParaRPr/>
          </a:p>
        </p:txBody>
      </p:sp>
      <p:sp>
        <p:nvSpPr>
          <p:cNvPr id="744" name="Shape 7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Expanding</a:t>
            </a:r>
            <a:r>
              <a:rPr lang="en">
                <a:solidFill>
                  <a:srgbClr val="434343"/>
                </a:solidFill>
              </a:rPr>
              <a:t> the Min Mask Sketch to store types of metadata other than sharing policy information.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Rigorous</a:t>
            </a:r>
            <a:r>
              <a:rPr lang="en">
                <a:solidFill>
                  <a:srgbClr val="434343"/>
                </a:solidFill>
              </a:rPr>
              <a:t> study of the performance characteristics of the Min Mask Sketch.</a:t>
            </a:r>
            <a:endParaRPr>
              <a:solidFill>
                <a:srgbClr val="434343"/>
              </a:solidFill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Comparison with other solutions to handling sharing policies.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750" name="Shape 7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Bloom, Burton H. "Space/time trade-offs in hash coding with allowable errors." </a:t>
            </a:r>
            <a:r>
              <a:rPr i="1" lang="en" sz="1400">
                <a:solidFill>
                  <a:srgbClr val="222222"/>
                </a:solidFill>
                <a:highlight>
                  <a:srgbClr val="FFFFFF"/>
                </a:highlight>
              </a:rPr>
              <a:t>Communications of the ACM</a:t>
            </a: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 13.7 (1970): 422-426.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Cormode, Graham, and Shan Muthukrishnan. "An improved data stream summary: the count-min sketch and its applications." </a:t>
            </a:r>
            <a:r>
              <a:rPr i="1" lang="en" sz="1400">
                <a:solidFill>
                  <a:srgbClr val="222222"/>
                </a:solidFill>
                <a:highlight>
                  <a:srgbClr val="FFFFFF"/>
                </a:highlight>
              </a:rPr>
              <a:t>Journal of Algorithms </a:t>
            </a: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55.1 (2005): 58-75.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Kirsch, Adam, and Michael D. Mitzenmacher. "Building a better bloom filter." (2005).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Health Tracker Pro</a:t>
            </a:r>
            <a:endParaRPr/>
          </a:p>
        </p:txBody>
      </p:sp>
      <p:pic>
        <p:nvPicPr>
          <p:cNvPr descr="bob.png"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303" y="1411894"/>
            <a:ext cx="2097600" cy="2677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a.png"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1063" y="2499900"/>
            <a:ext cx="1327752" cy="1327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ctor.jpeg" id="193" name="Shape 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0925" y="1411900"/>
            <a:ext cx="2592450" cy="259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3752878" y="2867675"/>
            <a:ext cx="2650800" cy="59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1549" y="1991613"/>
            <a:ext cx="354676" cy="438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Used</a:t>
            </a:r>
            <a:endParaRPr/>
          </a:p>
        </p:txBody>
      </p:sp>
      <p:sp>
        <p:nvSpPr>
          <p:cNvPr id="756" name="Shape 7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http://cliparting.com/wp-content/uploads/2016/10/Young-person-clipart-kid.gif</a:t>
            </a:r>
            <a:r>
              <a:rPr lang="en" sz="1400"/>
              <a:t> 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https://maxcdn.icons8.com/Share/icon/Data//database1600.png</a:t>
            </a:r>
            <a:r>
              <a:rPr lang="en" sz="1400"/>
              <a:t> 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http://cliparting.com/wp-content/uploads/2017/01/Free-clip-art-doctor-clipartfest.jpeg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6"/>
              </a:rPr>
              <a:t>https://upload.wikimedia.org/wikipedia/commons/thumb/3/36/Two_red_dice_01.svg/2000px-Two_red_dice_01.svg.png</a:t>
            </a:r>
            <a:r>
              <a:rPr lang="en" sz="1400"/>
              <a:t> 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7"/>
              </a:rPr>
              <a:t>https://en.wikipedia.org/wiki/Bloom_filter#/media/File:Bloom_filter.svg</a:t>
            </a:r>
            <a:r>
              <a:rPr lang="en" sz="1400"/>
              <a:t>  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8"/>
              </a:rPr>
              <a:t>https://i.stack.imgur.com/uh3NR.png</a:t>
            </a:r>
            <a:r>
              <a:rPr lang="en" sz="1400"/>
              <a:t> 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9"/>
              </a:rPr>
              <a:t>https://raw.githubusercontent.com/docker-library/docs/01c12653951b2fe592c1f93a13b4e289ada0e3a1/postgres/logo.png</a:t>
            </a:r>
            <a:r>
              <a:rPr lang="en" sz="1400"/>
              <a:t> </a:t>
            </a:r>
            <a:endParaRPr sz="14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 Log Approach</a:t>
            </a:r>
            <a:endParaRPr/>
          </a:p>
        </p:txBody>
      </p:sp>
      <p:sp>
        <p:nvSpPr>
          <p:cNvPr id="767" name="Shape 767"/>
          <p:cNvSpPr txBox="1"/>
          <p:nvPr>
            <p:ph idx="1" type="body"/>
          </p:nvPr>
        </p:nvSpPr>
        <p:spPr>
          <a:xfrm>
            <a:off x="311700" y="1152475"/>
            <a:ext cx="8520600" cy="5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What if the data sharing policies tend to cluster together?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 Log Approach</a:t>
            </a:r>
            <a:endParaRPr/>
          </a:p>
        </p:txBody>
      </p:sp>
      <p:graphicFrame>
        <p:nvGraphicFramePr>
          <p:cNvPr id="773" name="Shape 773"/>
          <p:cNvGraphicFramePr/>
          <p:nvPr/>
        </p:nvGraphicFramePr>
        <p:xfrm>
          <a:off x="952475" y="16733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1956800"/>
                <a:gridCol w="950250"/>
                <a:gridCol w="1145175"/>
                <a:gridCol w="1083475"/>
                <a:gridCol w="769975"/>
                <a:gridCol w="737075"/>
                <a:gridCol w="743275"/>
              </a:tblGrid>
              <a:tr h="10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time</a:t>
                      </a:r>
                      <a:endParaRPr b="1"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heart_rate</a:t>
                      </a:r>
                      <a:endParaRPr b="1"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blood_sugar</a:t>
                      </a:r>
                      <a:endParaRPr b="1"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body_temp</a:t>
                      </a:r>
                      <a:endParaRPr b="1"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high</a:t>
                      </a:r>
                      <a:r>
                        <a:rPr b="1" lang="en" sz="1200"/>
                        <a:t>_hr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low</a:t>
                      </a:r>
                      <a:r>
                        <a:rPr b="1" lang="en" sz="1200"/>
                        <a:t>_bs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hide</a:t>
                      </a:r>
                      <a:r>
                        <a:rPr b="1" lang="en" sz="1200"/>
                        <a:t>_bt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2016-02-20 04:05:06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98.6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2016-02-20 04:05:09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98.7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2016-02-20 04:05:09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98.7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pic>
        <p:nvPicPr>
          <p:cNvPr descr="vertical_ellipsis.png" id="774" name="Shape 7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0583" y="3214419"/>
            <a:ext cx="422875" cy="422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75" name="Shape 775"/>
          <p:cNvGraphicFramePr/>
          <p:nvPr/>
        </p:nvGraphicFramePr>
        <p:xfrm>
          <a:off x="952488" y="36372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1944475"/>
                <a:gridCol w="972475"/>
                <a:gridCol w="1157500"/>
                <a:gridCol w="1073575"/>
                <a:gridCol w="768600"/>
                <a:gridCol w="726150"/>
                <a:gridCol w="7319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2016-02-21 11:14:40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99.3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2016-02-21 11:14:43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99.5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2016-02-21 11:14:46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99.6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sp>
        <p:nvSpPr>
          <p:cNvPr id="776" name="Shape 776"/>
          <p:cNvSpPr txBox="1"/>
          <p:nvPr>
            <p:ph idx="1" type="body"/>
          </p:nvPr>
        </p:nvSpPr>
        <p:spPr>
          <a:xfrm>
            <a:off x="311700" y="1152475"/>
            <a:ext cx="8520600" cy="5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What if the data sharing policies tend to cluster together?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 Log Approach</a:t>
            </a:r>
            <a:endParaRPr/>
          </a:p>
        </p:txBody>
      </p:sp>
      <p:sp>
        <p:nvSpPr>
          <p:cNvPr id="782" name="Shape 782"/>
          <p:cNvSpPr txBox="1"/>
          <p:nvPr>
            <p:ph idx="1" type="body"/>
          </p:nvPr>
        </p:nvSpPr>
        <p:spPr>
          <a:xfrm>
            <a:off x="311700" y="1152475"/>
            <a:ext cx="8520600" cy="11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A log of the data sharing policies and when they change would be a better approach.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This approach requires more space as a function of the policy changes.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783" name="Shape 783"/>
          <p:cNvGraphicFramePr/>
          <p:nvPr/>
        </p:nvGraphicFramePr>
        <p:xfrm>
          <a:off x="952500" y="28610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3621000"/>
                <a:gridCol w="1219375"/>
                <a:gridCol w="1244525"/>
                <a:gridCol w="11541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key</a:t>
                      </a:r>
                      <a:endParaRPr b="1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high</a:t>
                      </a:r>
                      <a:r>
                        <a:rPr b="1" lang="en" sz="1200"/>
                        <a:t>_hr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low</a:t>
                      </a:r>
                      <a:r>
                        <a:rPr b="1" lang="en" sz="1200"/>
                        <a:t>_bs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high_bt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2016-02-20 04:05:06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2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2016-02-21 11:14:40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 Mask Sketch vs. Policy Log</a:t>
            </a:r>
            <a:endParaRPr/>
          </a:p>
        </p:txBody>
      </p:sp>
      <p:pic>
        <p:nvPicPr>
          <p:cNvPr id="789" name="Shape 7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688" y="1170125"/>
            <a:ext cx="5094634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Shape 790"/>
          <p:cNvSpPr txBox="1"/>
          <p:nvPr>
            <p:ph idx="1" type="body"/>
          </p:nvPr>
        </p:nvSpPr>
        <p:spPr>
          <a:xfrm>
            <a:off x="311700" y="1152475"/>
            <a:ext cx="3158700" cy="12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In the context of the Health Tracker Pro example.</a:t>
            </a:r>
            <a:endParaRPr>
              <a:solidFill>
                <a:srgbClr val="43434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Min Mask Sketch parameters:</a:t>
            </a:r>
            <a:endParaRPr>
              <a:solidFill>
                <a:srgbClr val="434343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b="1" lang="en" sz="1600">
                <a:solidFill>
                  <a:srgbClr val="434343"/>
                </a:solidFill>
              </a:rPr>
              <a:t>ϵ</a:t>
            </a:r>
            <a:r>
              <a:rPr lang="en" sz="1600">
                <a:solidFill>
                  <a:srgbClr val="434343"/>
                </a:solidFill>
              </a:rPr>
              <a:t> = 0.001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b="1" lang="en" sz="1600">
                <a:solidFill>
                  <a:srgbClr val="434343"/>
                </a:solidFill>
              </a:rPr>
              <a:t>c </a:t>
            </a:r>
            <a:r>
              <a:rPr lang="en" sz="1600">
                <a:solidFill>
                  <a:srgbClr val="434343"/>
                </a:solidFill>
              </a:rPr>
              <a:t>= 99%</a:t>
            </a:r>
            <a:endParaRPr sz="1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Data Set</a:t>
            </a:r>
            <a:endParaRPr/>
          </a:p>
        </p:txBody>
      </p:sp>
      <p:graphicFrame>
        <p:nvGraphicFramePr>
          <p:cNvPr id="201" name="Shape 201"/>
          <p:cNvGraphicFramePr/>
          <p:nvPr/>
        </p:nvGraphicFramePr>
        <p:xfrm>
          <a:off x="952500" y="1279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2031775"/>
                <a:gridCol w="1587725"/>
                <a:gridCol w="1809750"/>
                <a:gridCol w="1809750"/>
              </a:tblGrid>
              <a:tr h="3507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time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heart_rate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blood_sugar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body_temp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507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2016-02-20 04:05:06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98.6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07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2016-02-20 04:05:09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98.7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07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2016-02-20 04:05:09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98.7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02" name="Shape 202"/>
          <p:cNvGraphicFramePr/>
          <p:nvPr/>
        </p:nvGraphicFramePr>
        <p:xfrm>
          <a:off x="952500" y="351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2019450"/>
                <a:gridCol w="1600050"/>
                <a:gridCol w="1809750"/>
                <a:gridCol w="18097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2016-02-21 11:14:40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99.3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2016-02-21 11:14:43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99.5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2016-02-21 11:14:46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99.6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vertical_ellipsis.png"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4338" y="2848925"/>
            <a:ext cx="675325" cy="67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Data Set with Sharing Policies</a:t>
            </a:r>
            <a:endParaRPr/>
          </a:p>
        </p:txBody>
      </p:sp>
      <p:graphicFrame>
        <p:nvGraphicFramePr>
          <p:cNvPr id="209" name="Shape 209"/>
          <p:cNvGraphicFramePr/>
          <p:nvPr/>
        </p:nvGraphicFramePr>
        <p:xfrm>
          <a:off x="952475" y="127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1861550"/>
                <a:gridCol w="950250"/>
                <a:gridCol w="1117975"/>
                <a:gridCol w="1001825"/>
                <a:gridCol w="765575"/>
                <a:gridCol w="796100"/>
                <a:gridCol w="74577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time</a:t>
                      </a:r>
                      <a:endParaRPr b="1"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heart_rate</a:t>
                      </a:r>
                      <a:endParaRPr b="1"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blood_sugar</a:t>
                      </a:r>
                      <a:endParaRPr b="1"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body_temp</a:t>
                      </a:r>
                      <a:endParaRPr b="1"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high_hr</a:t>
                      </a:r>
                      <a:endParaRPr b="1" sz="12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low_bs</a:t>
                      </a:r>
                      <a:endParaRPr b="1" sz="12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high_bt</a:t>
                      </a:r>
                      <a:endParaRPr b="1" sz="12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2016-02-20 04:05:06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98.6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2016-02-20 04:05:09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98.7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2016-02-20 04:05:09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98.7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pic>
        <p:nvPicPr>
          <p:cNvPr descr="vertical_ellipsis.png"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5648" y="2917159"/>
            <a:ext cx="572700" cy="572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1" name="Shape 211"/>
          <p:cNvGraphicFramePr/>
          <p:nvPr/>
        </p:nvGraphicFramePr>
        <p:xfrm>
          <a:off x="952488" y="35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{17EC4AB7-46BA-4C48-8E3E-3AAE6072564C}</a:tableStyleId>
              </a:tblPr>
              <a:tblGrid>
                <a:gridCol w="1862800"/>
                <a:gridCol w="945300"/>
                <a:gridCol w="1143875"/>
                <a:gridCol w="964725"/>
                <a:gridCol w="764200"/>
                <a:gridCol w="798775"/>
                <a:gridCol w="75937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2016-02-21 11:14:40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99.3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2016-02-21 11:14:43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99.5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2016-02-21 11:14:46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99.6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